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media/image69.jpg" ContentType="image/jpeg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94"/>
  </p:notesMasterIdLst>
  <p:sldIdLst>
    <p:sldId id="362" r:id="rId2"/>
    <p:sldId id="365" r:id="rId3"/>
    <p:sldId id="369" r:id="rId4"/>
    <p:sldId id="442" r:id="rId5"/>
    <p:sldId id="370" r:id="rId6"/>
    <p:sldId id="371" r:id="rId7"/>
    <p:sldId id="443" r:id="rId8"/>
    <p:sldId id="392" r:id="rId9"/>
    <p:sldId id="389" r:id="rId10"/>
    <p:sldId id="390" r:id="rId11"/>
    <p:sldId id="377" r:id="rId12"/>
    <p:sldId id="359" r:id="rId13"/>
    <p:sldId id="360" r:id="rId14"/>
    <p:sldId id="361" r:id="rId15"/>
    <p:sldId id="373" r:id="rId16"/>
    <p:sldId id="405" r:id="rId17"/>
    <p:sldId id="394" r:id="rId18"/>
    <p:sldId id="395" r:id="rId19"/>
    <p:sldId id="291" r:id="rId20"/>
    <p:sldId id="381" r:id="rId21"/>
    <p:sldId id="382" r:id="rId22"/>
    <p:sldId id="383" r:id="rId23"/>
    <p:sldId id="379" r:id="rId24"/>
    <p:sldId id="396" r:id="rId25"/>
    <p:sldId id="417" r:id="rId26"/>
    <p:sldId id="418" r:id="rId27"/>
    <p:sldId id="416" r:id="rId28"/>
    <p:sldId id="419" r:id="rId29"/>
    <p:sldId id="420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2" r:id="rId39"/>
    <p:sldId id="433" r:id="rId40"/>
    <p:sldId id="434" r:id="rId41"/>
    <p:sldId id="436" r:id="rId42"/>
    <p:sldId id="437" r:id="rId43"/>
    <p:sldId id="439" r:id="rId44"/>
    <p:sldId id="440" r:id="rId45"/>
    <p:sldId id="447" r:id="rId46"/>
    <p:sldId id="452" r:id="rId47"/>
    <p:sldId id="367" r:id="rId48"/>
    <p:sldId id="368" r:id="rId49"/>
    <p:sldId id="462" r:id="rId50"/>
    <p:sldId id="465" r:id="rId51"/>
    <p:sldId id="466" r:id="rId52"/>
    <p:sldId id="468" r:id="rId53"/>
    <p:sldId id="471" r:id="rId54"/>
    <p:sldId id="472" r:id="rId55"/>
    <p:sldId id="643" r:id="rId56"/>
    <p:sldId id="474" r:id="rId57"/>
    <p:sldId id="475" r:id="rId58"/>
    <p:sldId id="479" r:id="rId59"/>
    <p:sldId id="480" r:id="rId60"/>
    <p:sldId id="482" r:id="rId61"/>
    <p:sldId id="483" r:id="rId62"/>
    <p:sldId id="484" r:id="rId63"/>
    <p:sldId id="485" r:id="rId64"/>
    <p:sldId id="486" r:id="rId65"/>
    <p:sldId id="487" r:id="rId66"/>
    <p:sldId id="645" r:id="rId67"/>
    <p:sldId id="488" r:id="rId68"/>
    <p:sldId id="494" r:id="rId69"/>
    <p:sldId id="490" r:id="rId70"/>
    <p:sldId id="492" r:id="rId71"/>
    <p:sldId id="495" r:id="rId72"/>
    <p:sldId id="497" r:id="rId73"/>
    <p:sldId id="498" r:id="rId74"/>
    <p:sldId id="499" r:id="rId75"/>
    <p:sldId id="500" r:id="rId76"/>
    <p:sldId id="501" r:id="rId77"/>
    <p:sldId id="502" r:id="rId78"/>
    <p:sldId id="503" r:id="rId79"/>
    <p:sldId id="504" r:id="rId80"/>
    <p:sldId id="505" r:id="rId81"/>
    <p:sldId id="508" r:id="rId82"/>
    <p:sldId id="510" r:id="rId83"/>
    <p:sldId id="511" r:id="rId84"/>
    <p:sldId id="513" r:id="rId85"/>
    <p:sldId id="514" r:id="rId86"/>
    <p:sldId id="515" r:id="rId87"/>
    <p:sldId id="516" r:id="rId88"/>
    <p:sldId id="517" r:id="rId89"/>
    <p:sldId id="518" r:id="rId90"/>
    <p:sldId id="519" r:id="rId91"/>
    <p:sldId id="520" r:id="rId92"/>
    <p:sldId id="521" r:id="rId93"/>
  </p:sldIdLst>
  <p:sldSz cx="17340263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1"/>
    <p:restoredTop sz="94679"/>
  </p:normalViewPr>
  <p:slideViewPr>
    <p:cSldViewPr>
      <p:cViewPr varScale="1">
        <p:scale>
          <a:sx n="70" d="100"/>
          <a:sy n="70" d="100"/>
        </p:scale>
        <p:origin x="1160" y="19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30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8298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7762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79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265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236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11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381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28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128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118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82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130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1098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634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0876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882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6406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1171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3492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8265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0219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911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5360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4880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5900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195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803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3698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939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992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8565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3706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11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6797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923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39663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83790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09263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8756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8232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2944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7180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74249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304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2241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8556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6658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2834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9357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4039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47437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7224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8673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73607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16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699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86972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67514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1582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14701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88764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60093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62537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0618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42675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90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71854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40692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1713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98258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6431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79365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39179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1491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937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3366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138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52168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0726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840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2BFA48F-C328-6B55-A8B4-3CB7FBD871DA}"/>
              </a:ext>
            </a:extLst>
          </p:cNvPr>
          <p:cNvSpPr/>
          <p:nvPr userDrawn="1"/>
        </p:nvSpPr>
        <p:spPr>
          <a:xfrm>
            <a:off x="1" y="1600"/>
            <a:ext cx="4050799" cy="15969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D8120B-2C31-5D3C-0DE6-B60C6145704D}"/>
              </a:ext>
            </a:extLst>
          </p:cNvPr>
          <p:cNvSpPr/>
          <p:nvPr userDrawn="1"/>
        </p:nvSpPr>
        <p:spPr>
          <a:xfrm>
            <a:off x="0" y="8524896"/>
            <a:ext cx="17349294" cy="1228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B875BD63-0DCE-1182-E1DF-539BBF39BE5C}"/>
              </a:ext>
            </a:extLst>
          </p:cNvPr>
          <p:cNvSpPr/>
          <p:nvPr userDrawn="1"/>
        </p:nvSpPr>
        <p:spPr>
          <a:xfrm flipV="1">
            <a:off x="-10693" y="1581871"/>
            <a:ext cx="4516309" cy="423140"/>
          </a:xfrm>
          <a:custGeom>
            <a:avLst/>
            <a:gdLst>
              <a:gd name="connsiteX0" fmla="*/ 0 w 3611251"/>
              <a:gd name="connsiteY0" fmla="*/ 351802 h 351802"/>
              <a:gd name="connsiteX1" fmla="*/ 1895907 w 3611251"/>
              <a:gd name="connsiteY1" fmla="*/ 0 h 351802"/>
              <a:gd name="connsiteX2" fmla="*/ 3611251 w 3611251"/>
              <a:gd name="connsiteY2" fmla="*/ 351802 h 351802"/>
              <a:gd name="connsiteX3" fmla="*/ 0 w 3611251"/>
              <a:gd name="connsiteY3" fmla="*/ 351802 h 351802"/>
              <a:gd name="connsiteX0" fmla="*/ 0 w 3611251"/>
              <a:gd name="connsiteY0" fmla="*/ 366793 h 366793"/>
              <a:gd name="connsiteX1" fmla="*/ 2300641 w 3611251"/>
              <a:gd name="connsiteY1" fmla="*/ 0 h 366793"/>
              <a:gd name="connsiteX2" fmla="*/ 3611251 w 3611251"/>
              <a:gd name="connsiteY2" fmla="*/ 366793 h 366793"/>
              <a:gd name="connsiteX3" fmla="*/ 0 w 3611251"/>
              <a:gd name="connsiteY3" fmla="*/ 366793 h 366793"/>
              <a:gd name="connsiteX0" fmla="*/ 0 w 3611251"/>
              <a:gd name="connsiteY0" fmla="*/ 366793 h 366793"/>
              <a:gd name="connsiteX1" fmla="*/ 2525493 w 3611251"/>
              <a:gd name="connsiteY1" fmla="*/ 0 h 366793"/>
              <a:gd name="connsiteX2" fmla="*/ 3611251 w 3611251"/>
              <a:gd name="connsiteY2" fmla="*/ 366793 h 366793"/>
              <a:gd name="connsiteX3" fmla="*/ 0 w 3611251"/>
              <a:gd name="connsiteY3" fmla="*/ 366793 h 366793"/>
              <a:gd name="connsiteX0" fmla="*/ 0 w 3611251"/>
              <a:gd name="connsiteY0" fmla="*/ 291842 h 291842"/>
              <a:gd name="connsiteX1" fmla="*/ 2555474 w 3611251"/>
              <a:gd name="connsiteY1" fmla="*/ 0 h 291842"/>
              <a:gd name="connsiteX2" fmla="*/ 3611251 w 3611251"/>
              <a:gd name="connsiteY2" fmla="*/ 291842 h 291842"/>
              <a:gd name="connsiteX3" fmla="*/ 0 w 3611251"/>
              <a:gd name="connsiteY3" fmla="*/ 291842 h 291842"/>
              <a:gd name="connsiteX0" fmla="*/ 0 w 3611251"/>
              <a:gd name="connsiteY0" fmla="*/ 291842 h 291842"/>
              <a:gd name="connsiteX1" fmla="*/ 432643 w 3611251"/>
              <a:gd name="connsiteY1" fmla="*/ 244047 h 291842"/>
              <a:gd name="connsiteX2" fmla="*/ 2555474 w 3611251"/>
              <a:gd name="connsiteY2" fmla="*/ 0 h 291842"/>
              <a:gd name="connsiteX3" fmla="*/ 3611251 w 3611251"/>
              <a:gd name="connsiteY3" fmla="*/ 291842 h 291842"/>
              <a:gd name="connsiteX4" fmla="*/ 0 w 3611251"/>
              <a:gd name="connsiteY4" fmla="*/ 291842 h 291842"/>
              <a:gd name="connsiteX0" fmla="*/ 0 w 3611251"/>
              <a:gd name="connsiteY0" fmla="*/ 291842 h 297520"/>
              <a:gd name="connsiteX1" fmla="*/ 432643 w 3611251"/>
              <a:gd name="connsiteY1" fmla="*/ 244047 h 297520"/>
              <a:gd name="connsiteX2" fmla="*/ 2555474 w 3611251"/>
              <a:gd name="connsiteY2" fmla="*/ 0 h 297520"/>
              <a:gd name="connsiteX3" fmla="*/ 3611251 w 3611251"/>
              <a:gd name="connsiteY3" fmla="*/ 291842 h 297520"/>
              <a:gd name="connsiteX4" fmla="*/ 427296 w 3611251"/>
              <a:gd name="connsiteY4" fmla="*/ 297520 h 297520"/>
              <a:gd name="connsiteX5" fmla="*/ 0 w 3611251"/>
              <a:gd name="connsiteY5" fmla="*/ 291842 h 297520"/>
              <a:gd name="connsiteX0" fmla="*/ 0 w 3183955"/>
              <a:gd name="connsiteY0" fmla="*/ 297520 h 297520"/>
              <a:gd name="connsiteX1" fmla="*/ 5347 w 3183955"/>
              <a:gd name="connsiteY1" fmla="*/ 244047 h 297520"/>
              <a:gd name="connsiteX2" fmla="*/ 2128178 w 3183955"/>
              <a:gd name="connsiteY2" fmla="*/ 0 h 297520"/>
              <a:gd name="connsiteX3" fmla="*/ 3183955 w 3183955"/>
              <a:gd name="connsiteY3" fmla="*/ 291842 h 297520"/>
              <a:gd name="connsiteX4" fmla="*/ 0 w 3183955"/>
              <a:gd name="connsiteY4" fmla="*/ 297520 h 297520"/>
              <a:gd name="connsiteX0" fmla="*/ 7353 w 3178608"/>
              <a:gd name="connsiteY0" fmla="*/ 297520 h 297520"/>
              <a:gd name="connsiteX1" fmla="*/ 0 w 3178608"/>
              <a:gd name="connsiteY1" fmla="*/ 244047 h 297520"/>
              <a:gd name="connsiteX2" fmla="*/ 2122831 w 3178608"/>
              <a:gd name="connsiteY2" fmla="*/ 0 h 297520"/>
              <a:gd name="connsiteX3" fmla="*/ 3178608 w 3178608"/>
              <a:gd name="connsiteY3" fmla="*/ 291842 h 297520"/>
              <a:gd name="connsiteX4" fmla="*/ 7353 w 3178608"/>
              <a:gd name="connsiteY4" fmla="*/ 297520 h 297520"/>
              <a:gd name="connsiteX0" fmla="*/ 0 w 3171255"/>
              <a:gd name="connsiteY0" fmla="*/ 297520 h 297520"/>
              <a:gd name="connsiteX1" fmla="*/ 8522 w 3171255"/>
              <a:gd name="connsiteY1" fmla="*/ 240872 h 297520"/>
              <a:gd name="connsiteX2" fmla="*/ 2115478 w 3171255"/>
              <a:gd name="connsiteY2" fmla="*/ 0 h 297520"/>
              <a:gd name="connsiteX3" fmla="*/ 3171255 w 3171255"/>
              <a:gd name="connsiteY3" fmla="*/ 291842 h 297520"/>
              <a:gd name="connsiteX4" fmla="*/ 0 w 3171255"/>
              <a:gd name="connsiteY4" fmla="*/ 297520 h 297520"/>
              <a:gd name="connsiteX0" fmla="*/ 4178 w 3175433"/>
              <a:gd name="connsiteY0" fmla="*/ 297520 h 297520"/>
              <a:gd name="connsiteX1" fmla="*/ 0 w 3175433"/>
              <a:gd name="connsiteY1" fmla="*/ 237697 h 297520"/>
              <a:gd name="connsiteX2" fmla="*/ 2119656 w 3175433"/>
              <a:gd name="connsiteY2" fmla="*/ 0 h 297520"/>
              <a:gd name="connsiteX3" fmla="*/ 3175433 w 3175433"/>
              <a:gd name="connsiteY3" fmla="*/ 291842 h 297520"/>
              <a:gd name="connsiteX4" fmla="*/ 4178 w 3175433"/>
              <a:gd name="connsiteY4" fmla="*/ 297520 h 29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5433" h="297520">
                <a:moveTo>
                  <a:pt x="4178" y="297520"/>
                </a:moveTo>
                <a:lnTo>
                  <a:pt x="0" y="237697"/>
                </a:lnTo>
                <a:lnTo>
                  <a:pt x="2119656" y="0"/>
                </a:lnTo>
                <a:lnTo>
                  <a:pt x="3175433" y="291842"/>
                </a:lnTo>
                <a:lnTo>
                  <a:pt x="4178" y="29752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10CE3411-799A-A2EE-E803-30BCA7BCED40}"/>
              </a:ext>
            </a:extLst>
          </p:cNvPr>
          <p:cNvSpPr/>
          <p:nvPr userDrawn="1"/>
        </p:nvSpPr>
        <p:spPr>
          <a:xfrm flipV="1">
            <a:off x="2471485" y="1061863"/>
            <a:ext cx="5136158" cy="931952"/>
          </a:xfrm>
          <a:prstGeom prst="triangle">
            <a:avLst>
              <a:gd name="adj" fmla="val 525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351BECF1-DBCC-0758-3A5B-D9A73DA4288D}"/>
              </a:ext>
            </a:extLst>
          </p:cNvPr>
          <p:cNvSpPr/>
          <p:nvPr userDrawn="1"/>
        </p:nvSpPr>
        <p:spPr>
          <a:xfrm flipV="1">
            <a:off x="5104590" y="1405580"/>
            <a:ext cx="4628035" cy="642066"/>
          </a:xfrm>
          <a:prstGeom prst="triangle">
            <a:avLst>
              <a:gd name="adj" fmla="val 525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485E2F7-7288-659F-B8EB-135D92506C1A}"/>
              </a:ext>
            </a:extLst>
          </p:cNvPr>
          <p:cNvSpPr/>
          <p:nvPr userDrawn="1"/>
        </p:nvSpPr>
        <p:spPr>
          <a:xfrm flipV="1">
            <a:off x="8011030" y="1358798"/>
            <a:ext cx="7436255" cy="931952"/>
          </a:xfrm>
          <a:prstGeom prst="triangle">
            <a:avLst>
              <a:gd name="adj" fmla="val 59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23715DE8-8BA4-FC8D-5105-C5193091E50C}"/>
              </a:ext>
            </a:extLst>
          </p:cNvPr>
          <p:cNvSpPr/>
          <p:nvPr userDrawn="1"/>
        </p:nvSpPr>
        <p:spPr>
          <a:xfrm flipV="1">
            <a:off x="13050589" y="1598506"/>
            <a:ext cx="4298706" cy="500370"/>
          </a:xfrm>
          <a:custGeom>
            <a:avLst/>
            <a:gdLst>
              <a:gd name="connsiteX0" fmla="*/ 0 w 3611251"/>
              <a:gd name="connsiteY0" fmla="*/ 351802 h 351802"/>
              <a:gd name="connsiteX1" fmla="*/ 1895907 w 3611251"/>
              <a:gd name="connsiteY1" fmla="*/ 0 h 351802"/>
              <a:gd name="connsiteX2" fmla="*/ 3611251 w 3611251"/>
              <a:gd name="connsiteY2" fmla="*/ 351802 h 351802"/>
              <a:gd name="connsiteX3" fmla="*/ 0 w 3611251"/>
              <a:gd name="connsiteY3" fmla="*/ 351802 h 351802"/>
              <a:gd name="connsiteX0" fmla="*/ 0 w 3611251"/>
              <a:gd name="connsiteY0" fmla="*/ 351802 h 351823"/>
              <a:gd name="connsiteX1" fmla="*/ 1895907 w 3611251"/>
              <a:gd name="connsiteY1" fmla="*/ 0 h 351823"/>
              <a:gd name="connsiteX2" fmla="*/ 3611251 w 3611251"/>
              <a:gd name="connsiteY2" fmla="*/ 351802 h 351823"/>
              <a:gd name="connsiteX3" fmla="*/ 3022435 w 3611251"/>
              <a:gd name="connsiteY3" fmla="*/ 351823 h 351823"/>
              <a:gd name="connsiteX4" fmla="*/ 0 w 3611251"/>
              <a:gd name="connsiteY4" fmla="*/ 351802 h 351823"/>
              <a:gd name="connsiteX0" fmla="*/ 0 w 3611251"/>
              <a:gd name="connsiteY0" fmla="*/ 351802 h 351823"/>
              <a:gd name="connsiteX1" fmla="*/ 1895907 w 3611251"/>
              <a:gd name="connsiteY1" fmla="*/ 0 h 351823"/>
              <a:gd name="connsiteX2" fmla="*/ 3019260 w 3611251"/>
              <a:gd name="connsiteY2" fmla="*/ 231172 h 351823"/>
              <a:gd name="connsiteX3" fmla="*/ 3611251 w 3611251"/>
              <a:gd name="connsiteY3" fmla="*/ 351802 h 351823"/>
              <a:gd name="connsiteX4" fmla="*/ 3022435 w 3611251"/>
              <a:gd name="connsiteY4" fmla="*/ 351823 h 351823"/>
              <a:gd name="connsiteX5" fmla="*/ 0 w 3611251"/>
              <a:gd name="connsiteY5" fmla="*/ 351802 h 351823"/>
              <a:gd name="connsiteX0" fmla="*/ 0 w 3022435"/>
              <a:gd name="connsiteY0" fmla="*/ 351802 h 351823"/>
              <a:gd name="connsiteX1" fmla="*/ 1895907 w 3022435"/>
              <a:gd name="connsiteY1" fmla="*/ 0 h 351823"/>
              <a:gd name="connsiteX2" fmla="*/ 3019260 w 3022435"/>
              <a:gd name="connsiteY2" fmla="*/ 231172 h 351823"/>
              <a:gd name="connsiteX3" fmla="*/ 3022435 w 3022435"/>
              <a:gd name="connsiteY3" fmla="*/ 351823 h 351823"/>
              <a:gd name="connsiteX4" fmla="*/ 0 w 3022435"/>
              <a:gd name="connsiteY4" fmla="*/ 351802 h 35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435" h="351823">
                <a:moveTo>
                  <a:pt x="0" y="351802"/>
                </a:moveTo>
                <a:lnTo>
                  <a:pt x="1895907" y="0"/>
                </a:lnTo>
                <a:lnTo>
                  <a:pt x="3019260" y="231172"/>
                </a:lnTo>
                <a:cubicBezTo>
                  <a:pt x="3020318" y="271389"/>
                  <a:pt x="3021377" y="311606"/>
                  <a:pt x="3022435" y="351823"/>
                </a:cubicBezTo>
                <a:lnTo>
                  <a:pt x="0" y="35180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61EC93-0096-94E4-E366-88D0A8030A44}"/>
              </a:ext>
            </a:extLst>
          </p:cNvPr>
          <p:cNvSpPr/>
          <p:nvPr userDrawn="1"/>
        </p:nvSpPr>
        <p:spPr>
          <a:xfrm>
            <a:off x="13721426" y="-3124"/>
            <a:ext cx="3618836" cy="1675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6343-3A6A-8313-3ED1-9648882A3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533" y="2643385"/>
            <a:ext cx="13005197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EE94E-8389-4F04-DF52-4A946C31A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7533" y="6170034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7D9FC-2C4D-BC52-9178-7D134C89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7ED9-6257-4449-9988-A327B2B68C6C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04AD7-52E3-4882-5CA5-60B575FC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617B-7923-C5DB-8DC8-1AFA9770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8A0-BB91-7E4E-9F1D-B565EB4D82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060631-5DBD-E326-8582-93A8EE20DECE}"/>
              </a:ext>
            </a:extLst>
          </p:cNvPr>
          <p:cNvSpPr/>
          <p:nvPr userDrawn="1"/>
        </p:nvSpPr>
        <p:spPr>
          <a:xfrm>
            <a:off x="1" y="0"/>
            <a:ext cx="17340263" cy="14055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5392F-B1D9-7593-ACF4-D463D206C968}"/>
              </a:ext>
            </a:extLst>
          </p:cNvPr>
          <p:cNvSpPr txBox="1"/>
          <p:nvPr userDrawn="1"/>
        </p:nvSpPr>
        <p:spPr>
          <a:xfrm>
            <a:off x="195968" y="500341"/>
            <a:ext cx="3406574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9" dirty="0">
                <a:solidFill>
                  <a:schemeClr val="bg1"/>
                </a:solidFill>
              </a:rPr>
              <a:t>Paul Rosen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D970BD1-0281-44CA-ECC5-7B6BBAF2B6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591" y="243794"/>
            <a:ext cx="2951439" cy="151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C2763F8-13B5-0CD4-93FF-558E509442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713" y="243794"/>
            <a:ext cx="2204580" cy="151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CF586-80B3-EE6E-DF19-8BB1E66DCA15}"/>
              </a:ext>
            </a:extLst>
          </p:cNvPr>
          <p:cNvSpPr txBox="1"/>
          <p:nvPr userDrawn="1"/>
        </p:nvSpPr>
        <p:spPr>
          <a:xfrm>
            <a:off x="3900281" y="347137"/>
            <a:ext cx="3162399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60" dirty="0" err="1">
                <a:solidFill>
                  <a:schemeClr val="bg1"/>
                </a:solidFill>
              </a:rPr>
              <a:t>paul.rosen@utah.edu</a:t>
            </a:r>
            <a:endParaRPr lang="en-US" sz="2560" dirty="0">
              <a:solidFill>
                <a:schemeClr val="bg1"/>
              </a:solidFill>
            </a:endParaRPr>
          </a:p>
          <a:p>
            <a:r>
              <a:rPr lang="en-US" sz="2560" dirty="0">
                <a:solidFill>
                  <a:schemeClr val="bg1"/>
                </a:solidFill>
              </a:rPr>
              <a:t>@</a:t>
            </a:r>
            <a:r>
              <a:rPr lang="en-US" sz="2560" dirty="0" err="1">
                <a:solidFill>
                  <a:schemeClr val="bg1"/>
                </a:solidFill>
              </a:rPr>
              <a:t>paulrosenphd</a:t>
            </a:r>
            <a:endParaRPr lang="en-US" sz="2560" dirty="0">
              <a:solidFill>
                <a:schemeClr val="bg1"/>
              </a:solidFill>
            </a:endParaRPr>
          </a:p>
          <a:p>
            <a:r>
              <a:rPr lang="en-US" sz="2560" dirty="0">
                <a:solidFill>
                  <a:schemeClr val="bg1"/>
                </a:solidFill>
              </a:rPr>
              <a:t>https://</a:t>
            </a:r>
            <a:r>
              <a:rPr lang="en-US" sz="2560" dirty="0" err="1">
                <a:solidFill>
                  <a:schemeClr val="bg1"/>
                </a:solidFill>
              </a:rPr>
              <a:t>cspaul.com</a:t>
            </a:r>
            <a:endParaRPr lang="en-US" sz="256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1CD20-A450-7D31-497B-2823E0F544A7}"/>
              </a:ext>
            </a:extLst>
          </p:cNvPr>
          <p:cNvCxnSpPr/>
          <p:nvPr userDrawn="1"/>
        </p:nvCxnSpPr>
        <p:spPr>
          <a:xfrm>
            <a:off x="3789692" y="319461"/>
            <a:ext cx="0" cy="13685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FAD50B-3C72-C70A-BC5A-86B5C19C6584}"/>
              </a:ext>
            </a:extLst>
          </p:cNvPr>
          <p:cNvSpPr/>
          <p:nvPr userDrawn="1"/>
        </p:nvSpPr>
        <p:spPr>
          <a:xfrm>
            <a:off x="9031" y="9627749"/>
            <a:ext cx="17340263" cy="302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</p:spTree>
    <p:extLst>
      <p:ext uri="{BB962C8B-B14F-4D97-AF65-F5344CB8AC3E}">
        <p14:creationId xmlns:p14="http://schemas.microsoft.com/office/powerpoint/2010/main" val="3189518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0BFF-7537-4804-32AD-E90DDAEB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7A0A6-01F0-7D21-5AFE-0D5BFA115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1870" y="1404338"/>
            <a:ext cx="8778508" cy="6931378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24ADD-7440-6DF3-B20F-CE644AC8F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4402" y="2926080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A72C6A3-F2F3-F6A5-CC9A-25396E56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85B452C-3144-BAB0-C7E1-D5E7EEF1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B8EE798-082E-C9FB-1755-42E9F55F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0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95B2-4B2A-26DF-B6A6-F6E3E672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488C8-9440-774C-540F-DC8644A85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A4892A7-F394-75F5-D59A-B6BEA259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56582BD-EE49-118C-2D56-764DF229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17656D-B5C8-5C66-C0E3-25D1043A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1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E2828A-D100-67B8-066E-7E18A1534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2409126" y="519289"/>
            <a:ext cx="3738994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5E2B0-34A3-544E-26A0-0FE003C75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92143" y="519289"/>
            <a:ext cx="11000229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42C69D4-1291-0F2B-0A47-13DD52D7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08DD05D-5707-2A62-1F6D-89A30E01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92F2EC2-169A-CF5C-40AF-AB21C4DE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12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2" tIns="86696" rIns="173392" bIns="8669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81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143" y="342232"/>
            <a:ext cx="14955977" cy="1943768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Nunito" pitchFamily="2" charset="77"/>
              </a:defRPr>
            </a:lvl1pPr>
            <a:lvl2pPr marL="0" indent="0" algn="r" defTabSz="167064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1" y="8920194"/>
            <a:ext cx="9144001" cy="833407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399" u="none" cap="small" baseline="0">
                <a:latin typeface="Nunito" pitchFamily="2" charset="77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u="none">
                <a:latin typeface="Nunito" pitchFamily="2" charset="77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1" u="none">
                <a:latin typeface="Nunito" pitchFamily="2" charset="77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399" u="none">
                <a:latin typeface="Nunito" pitchFamily="2" charset="77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399" u="none">
                <a:latin typeface="Nunito" pitchFamily="2" charset="7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36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686364"/>
            <a:ext cx="17340263" cy="7224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73392" tIns="86696" rIns="173392" bIns="8669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73381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51" b="1" i="0" u="none" strike="noStrike" cap="none" normalizeH="0" baseline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143" y="381000"/>
            <a:ext cx="14955977" cy="1108782"/>
          </a:xfrm>
        </p:spPr>
        <p:txBody>
          <a:bodyPr anchor="ctr"/>
          <a:lstStyle>
            <a:lvl1pPr marL="0" indent="0" algn="ct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5689" u="sng" cap="small" baseline="0">
                <a:latin typeface="Nunito" pitchFamily="2" charset="77"/>
              </a:defRPr>
            </a:lvl1pPr>
            <a:lvl2pPr marL="0" indent="0" algn="r" defTabSz="167064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4551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3413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6765131" y="8901877"/>
            <a:ext cx="9144001" cy="84969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399" u="none" cap="small" baseline="0">
                <a:latin typeface="Nunito" pitchFamily="2" charset="77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u="none">
                <a:latin typeface="Nunito" pitchFamily="2" charset="77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801" u="none">
                <a:latin typeface="Nunito" pitchFamily="2" charset="77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399" u="none">
                <a:latin typeface="Nunito" pitchFamily="2" charset="77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399" u="none">
                <a:latin typeface="Nunito" pitchFamily="2" charset="7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483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3B16-DD37-8FEE-0378-AF152FDA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6124-431E-3C5A-A98B-70E977366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AE8EB-0FF7-CBA9-0388-132F20DE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1568E-9065-A7EF-A580-8F2BDCBD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B0CFC-B2EB-175F-640C-87E8922F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47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3B16-DD37-8FEE-0378-AF152FDA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37" y="2317045"/>
            <a:ext cx="12888188" cy="511951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AE8EB-0FF7-CBA9-0388-132F20DE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1568E-9065-A7EF-A580-8F2BDCBD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B0CFC-B2EB-175F-640C-87E8922F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8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08CE-F179-8962-AA94-9A6A882B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92244-92DE-5B45-5AD9-6870B57D7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3112" y="6527237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01096E9-8EB6-8E9C-2621-80966E7D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89FACB3-97BB-8636-D112-70139EF4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9C798FC-1927-93D7-6D90-A1628E63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7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27D9-4054-A2F8-4CCA-A5378C9E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CB40-A6AA-CD0D-8FA3-910C4666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CB477-9AAC-B7DF-75CD-C1A861472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BCCC7F8-7015-D4A7-6106-A9EEF5A5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74F8D4-B6DB-92FD-16CC-87A9F073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495CB6-FFDD-1927-10E1-ACC2A8BC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9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3D8F-7396-7FDE-2C86-D5D1D938D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402" y="519290"/>
            <a:ext cx="14955977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70BEA-9367-951F-1854-D57B54075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4403" y="2390987"/>
            <a:ext cx="7335743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8104F-6447-11FB-A92F-7DEEC09FC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4403" y="3562773"/>
            <a:ext cx="7335743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B3DA1-8707-07DC-F2BC-4CB067AD9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78508" y="2390987"/>
            <a:ext cx="7371870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ACCF8-ECC7-E357-21A7-3428908C0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78508" y="3562773"/>
            <a:ext cx="7371870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0C7C512-FB84-A224-BE3B-B3A0C058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99B8105-F5BF-70A4-FB57-8BA68A71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5C92E3-3693-B9A6-E78B-8CE2991D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1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A1B1-1C30-615D-73FA-C15E91CD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3CC44E5-AE2A-9D7B-C138-E958528B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D1732B3-463D-5831-3D4F-8A3A19150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BE23086-DE26-E2BE-5B59-8F1D0263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9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64A5591-BCA1-6D93-CF64-A2032B53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DBF555-FEFE-C8D5-DBE0-6080E17F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CF0F294-451B-8A0B-D658-A1E6420D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40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6368-EC8F-684A-2897-4AABA37F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4C72-54E4-1520-87EA-C444AFEE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870" y="1404338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DF1BA-90B5-F5AB-A831-5BBE21B80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4402" y="2926080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4D7E0AB-CE10-CF4D-96EE-A176BF8CB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371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pPr/>
              <a:t>2/27/23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E72A337-E183-3DCA-ED7F-1A10044D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3962" y="9175254"/>
            <a:ext cx="585233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9E2530-F2C2-100E-6FE1-983C5561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46561" y="9175254"/>
            <a:ext cx="3901559" cy="519289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8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1DDC41-4894-EE98-3C5C-D6A47D74817D}"/>
              </a:ext>
            </a:extLst>
          </p:cNvPr>
          <p:cNvSpPr/>
          <p:nvPr userDrawn="1"/>
        </p:nvSpPr>
        <p:spPr>
          <a:xfrm>
            <a:off x="13740511" y="9176239"/>
            <a:ext cx="3599753" cy="62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D0D31B-8AB0-C135-6421-AE42BBE7E38F}"/>
              </a:ext>
            </a:extLst>
          </p:cNvPr>
          <p:cNvGrpSpPr/>
          <p:nvPr userDrawn="1"/>
        </p:nvGrpSpPr>
        <p:grpSpPr>
          <a:xfrm flipV="1">
            <a:off x="-4514" y="8921082"/>
            <a:ext cx="17352357" cy="519289"/>
            <a:chOff x="-3174" y="926502"/>
            <a:chExt cx="12200503" cy="729151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39C77D1A-2F57-EBC7-97AD-3B17F74E3A2A}"/>
                </a:ext>
              </a:extLst>
            </p:cNvPr>
            <p:cNvSpPr/>
            <p:nvPr userDrawn="1"/>
          </p:nvSpPr>
          <p:spPr>
            <a:xfrm flipV="1">
              <a:off x="-3174" y="1152429"/>
              <a:ext cx="3171088" cy="358240"/>
            </a:xfrm>
            <a:custGeom>
              <a:avLst/>
              <a:gdLst>
                <a:gd name="connsiteX0" fmla="*/ 0 w 3611251"/>
                <a:gd name="connsiteY0" fmla="*/ 176166 h 176166"/>
                <a:gd name="connsiteX1" fmla="*/ 1895907 w 3611251"/>
                <a:gd name="connsiteY1" fmla="*/ 0 h 176166"/>
                <a:gd name="connsiteX2" fmla="*/ 3611251 w 3611251"/>
                <a:gd name="connsiteY2" fmla="*/ 176166 h 176166"/>
                <a:gd name="connsiteX3" fmla="*/ 0 w 3611251"/>
                <a:gd name="connsiteY3" fmla="*/ 176166 h 176166"/>
                <a:gd name="connsiteX0" fmla="*/ 0 w 3611251"/>
                <a:gd name="connsiteY0" fmla="*/ 176166 h 176166"/>
                <a:gd name="connsiteX1" fmla="*/ 433813 w 3611251"/>
                <a:gd name="connsiteY1" fmla="*/ 131765 h 176166"/>
                <a:gd name="connsiteX2" fmla="*/ 1895907 w 3611251"/>
                <a:gd name="connsiteY2" fmla="*/ 0 h 176166"/>
                <a:gd name="connsiteX3" fmla="*/ 3611251 w 3611251"/>
                <a:gd name="connsiteY3" fmla="*/ 176166 h 176166"/>
                <a:gd name="connsiteX4" fmla="*/ 0 w 3611251"/>
                <a:gd name="connsiteY4" fmla="*/ 176166 h 176166"/>
                <a:gd name="connsiteX0" fmla="*/ 0 w 3611251"/>
                <a:gd name="connsiteY0" fmla="*/ 176166 h 176215"/>
                <a:gd name="connsiteX1" fmla="*/ 433813 w 3611251"/>
                <a:gd name="connsiteY1" fmla="*/ 131765 h 176215"/>
                <a:gd name="connsiteX2" fmla="*/ 1895907 w 3611251"/>
                <a:gd name="connsiteY2" fmla="*/ 0 h 176215"/>
                <a:gd name="connsiteX3" fmla="*/ 3611251 w 3611251"/>
                <a:gd name="connsiteY3" fmla="*/ 176166 h 176215"/>
                <a:gd name="connsiteX4" fmla="*/ 430638 w 3611251"/>
                <a:gd name="connsiteY4" fmla="*/ 176215 h 176215"/>
                <a:gd name="connsiteX5" fmla="*/ 0 w 3611251"/>
                <a:gd name="connsiteY5" fmla="*/ 176166 h 176215"/>
                <a:gd name="connsiteX0" fmla="*/ 0 w 3180613"/>
                <a:gd name="connsiteY0" fmla="*/ 176215 h 176215"/>
                <a:gd name="connsiteX1" fmla="*/ 3175 w 3180613"/>
                <a:gd name="connsiteY1" fmla="*/ 131765 h 176215"/>
                <a:gd name="connsiteX2" fmla="*/ 1465269 w 3180613"/>
                <a:gd name="connsiteY2" fmla="*/ 0 h 176215"/>
                <a:gd name="connsiteX3" fmla="*/ 3180613 w 3180613"/>
                <a:gd name="connsiteY3" fmla="*/ 176166 h 176215"/>
                <a:gd name="connsiteX4" fmla="*/ 0 w 3180613"/>
                <a:gd name="connsiteY4" fmla="*/ 176215 h 176215"/>
                <a:gd name="connsiteX0" fmla="*/ 6350 w 3177438"/>
                <a:gd name="connsiteY0" fmla="*/ 179390 h 179390"/>
                <a:gd name="connsiteX1" fmla="*/ 0 w 3177438"/>
                <a:gd name="connsiteY1" fmla="*/ 131765 h 179390"/>
                <a:gd name="connsiteX2" fmla="*/ 1462094 w 3177438"/>
                <a:gd name="connsiteY2" fmla="*/ 0 h 179390"/>
                <a:gd name="connsiteX3" fmla="*/ 3177438 w 3177438"/>
                <a:gd name="connsiteY3" fmla="*/ 176166 h 179390"/>
                <a:gd name="connsiteX4" fmla="*/ 6350 w 3177438"/>
                <a:gd name="connsiteY4" fmla="*/ 179390 h 179390"/>
                <a:gd name="connsiteX0" fmla="*/ 0 w 3171088"/>
                <a:gd name="connsiteY0" fmla="*/ 179390 h 179390"/>
                <a:gd name="connsiteX1" fmla="*/ 0 w 3171088"/>
                <a:gd name="connsiteY1" fmla="*/ 131765 h 179390"/>
                <a:gd name="connsiteX2" fmla="*/ 1455744 w 3171088"/>
                <a:gd name="connsiteY2" fmla="*/ 0 h 179390"/>
                <a:gd name="connsiteX3" fmla="*/ 3171088 w 3171088"/>
                <a:gd name="connsiteY3" fmla="*/ 176166 h 179390"/>
                <a:gd name="connsiteX4" fmla="*/ 0 w 3171088"/>
                <a:gd name="connsiteY4" fmla="*/ 179390 h 17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1088" h="179390">
                  <a:moveTo>
                    <a:pt x="0" y="179390"/>
                  </a:moveTo>
                  <a:lnTo>
                    <a:pt x="0" y="131765"/>
                  </a:lnTo>
                  <a:lnTo>
                    <a:pt x="1455744" y="0"/>
                  </a:lnTo>
                  <a:lnTo>
                    <a:pt x="3171088" y="176166"/>
                  </a:lnTo>
                  <a:lnTo>
                    <a:pt x="0" y="1793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6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7EB3E34-CDE5-3FFC-44B6-D24059BB5EA2}"/>
                </a:ext>
              </a:extLst>
            </p:cNvPr>
            <p:cNvSpPr/>
            <p:nvPr userDrawn="1"/>
          </p:nvSpPr>
          <p:spPr>
            <a:xfrm flipV="1">
              <a:off x="1737709" y="926502"/>
              <a:ext cx="3611251" cy="655279"/>
            </a:xfrm>
            <a:prstGeom prst="triangle">
              <a:avLst>
                <a:gd name="adj" fmla="val 525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6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CC562A12-21B6-E002-1689-6ABD50E82D82}"/>
                </a:ext>
              </a:extLst>
            </p:cNvPr>
            <p:cNvSpPr/>
            <p:nvPr userDrawn="1"/>
          </p:nvSpPr>
          <p:spPr>
            <a:xfrm flipV="1">
              <a:off x="3589055" y="1078238"/>
              <a:ext cx="3253988" cy="451453"/>
            </a:xfrm>
            <a:prstGeom prst="triangle">
              <a:avLst>
                <a:gd name="adj" fmla="val 525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60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78FB352-504F-F8C6-BE41-164A4CC9EDC6}"/>
                </a:ext>
              </a:extLst>
            </p:cNvPr>
            <p:cNvSpPr/>
            <p:nvPr userDrawn="1"/>
          </p:nvSpPr>
          <p:spPr>
            <a:xfrm flipV="1">
              <a:off x="5632583" y="1000374"/>
              <a:ext cx="5228457" cy="655279"/>
            </a:xfrm>
            <a:prstGeom prst="triangle">
              <a:avLst>
                <a:gd name="adj" fmla="val 525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60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0EDB6F2E-3EA2-CAAC-0795-2F619DDB77F1}"/>
                </a:ext>
              </a:extLst>
            </p:cNvPr>
            <p:cNvSpPr/>
            <p:nvPr userDrawn="1"/>
          </p:nvSpPr>
          <p:spPr>
            <a:xfrm flipV="1">
              <a:off x="9175915" y="1294086"/>
              <a:ext cx="3021414" cy="351802"/>
            </a:xfrm>
            <a:custGeom>
              <a:avLst/>
              <a:gdLst>
                <a:gd name="connsiteX0" fmla="*/ 0 w 3611251"/>
                <a:gd name="connsiteY0" fmla="*/ 176166 h 176166"/>
                <a:gd name="connsiteX1" fmla="*/ 1895907 w 3611251"/>
                <a:gd name="connsiteY1" fmla="*/ 0 h 176166"/>
                <a:gd name="connsiteX2" fmla="*/ 3611251 w 3611251"/>
                <a:gd name="connsiteY2" fmla="*/ 176166 h 176166"/>
                <a:gd name="connsiteX3" fmla="*/ 0 w 3611251"/>
                <a:gd name="connsiteY3" fmla="*/ 176166 h 176166"/>
                <a:gd name="connsiteX0" fmla="*/ 0 w 3611251"/>
                <a:gd name="connsiteY0" fmla="*/ 176166 h 176166"/>
                <a:gd name="connsiteX1" fmla="*/ 1895907 w 3611251"/>
                <a:gd name="connsiteY1" fmla="*/ 0 h 176166"/>
                <a:gd name="connsiteX2" fmla="*/ 3021414 w 3611251"/>
                <a:gd name="connsiteY2" fmla="*/ 112179 h 176166"/>
                <a:gd name="connsiteX3" fmla="*/ 3611251 w 3611251"/>
                <a:gd name="connsiteY3" fmla="*/ 176166 h 176166"/>
                <a:gd name="connsiteX4" fmla="*/ 0 w 3611251"/>
                <a:gd name="connsiteY4" fmla="*/ 176166 h 176166"/>
                <a:gd name="connsiteX0" fmla="*/ 0 w 3611251"/>
                <a:gd name="connsiteY0" fmla="*/ 176166 h 176166"/>
                <a:gd name="connsiteX1" fmla="*/ 1895907 w 3611251"/>
                <a:gd name="connsiteY1" fmla="*/ 0 h 176166"/>
                <a:gd name="connsiteX2" fmla="*/ 3021414 w 3611251"/>
                <a:gd name="connsiteY2" fmla="*/ 112179 h 176166"/>
                <a:gd name="connsiteX3" fmla="*/ 3611251 w 3611251"/>
                <a:gd name="connsiteY3" fmla="*/ 176166 h 176166"/>
                <a:gd name="connsiteX4" fmla="*/ 3021414 w 3611251"/>
                <a:gd name="connsiteY4" fmla="*/ 176123 h 176166"/>
                <a:gd name="connsiteX5" fmla="*/ 0 w 3611251"/>
                <a:gd name="connsiteY5" fmla="*/ 176166 h 176166"/>
                <a:gd name="connsiteX0" fmla="*/ 0 w 3021414"/>
                <a:gd name="connsiteY0" fmla="*/ 176166 h 176166"/>
                <a:gd name="connsiteX1" fmla="*/ 1895907 w 3021414"/>
                <a:gd name="connsiteY1" fmla="*/ 0 h 176166"/>
                <a:gd name="connsiteX2" fmla="*/ 3021414 w 3021414"/>
                <a:gd name="connsiteY2" fmla="*/ 112179 h 176166"/>
                <a:gd name="connsiteX3" fmla="*/ 3021414 w 3021414"/>
                <a:gd name="connsiteY3" fmla="*/ 176123 h 176166"/>
                <a:gd name="connsiteX4" fmla="*/ 0 w 3021414"/>
                <a:gd name="connsiteY4" fmla="*/ 176166 h 17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1414" h="176166">
                  <a:moveTo>
                    <a:pt x="0" y="176166"/>
                  </a:moveTo>
                  <a:lnTo>
                    <a:pt x="1895907" y="0"/>
                  </a:lnTo>
                  <a:lnTo>
                    <a:pt x="3021414" y="112179"/>
                  </a:lnTo>
                  <a:lnTo>
                    <a:pt x="3021414" y="176123"/>
                  </a:lnTo>
                  <a:lnTo>
                    <a:pt x="0" y="17616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6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EB34F-8E4D-5024-617A-30CA5ECA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9AF5-4457-DD86-5280-C06185646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32F22-B6B3-689D-9705-19F27BD794A1}"/>
              </a:ext>
            </a:extLst>
          </p:cNvPr>
          <p:cNvSpPr/>
          <p:nvPr userDrawn="1"/>
        </p:nvSpPr>
        <p:spPr>
          <a:xfrm>
            <a:off x="0" y="9276243"/>
            <a:ext cx="17340263" cy="626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9B1204E-B126-48C8-B7C4-A018D2E04A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771" r="1741" b="24549"/>
          <a:stretch/>
        </p:blipFill>
        <p:spPr bwMode="auto">
          <a:xfrm>
            <a:off x="186045" y="9180206"/>
            <a:ext cx="1307088" cy="5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FC11F1D-321B-E727-1702-BC77B93882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0" r="19704" b="46335"/>
          <a:stretch/>
        </p:blipFill>
        <p:spPr bwMode="auto">
          <a:xfrm>
            <a:off x="16526457" y="9180206"/>
            <a:ext cx="584019" cy="5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D66AE-D216-9F15-7B4F-FF57BF40B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D7ED9-6257-4449-9988-A327B2B68C6C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69BCA-FE45-260D-1237-808730AE3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A1C9A-8946-1A6A-4F80-3016547F6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48A0-BB91-7E4E-9F1D-B565EB4D8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1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53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ersci.mit.edu/_media/gallery/checkershadow_double_full.jp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xrite.com/hue-test" TargetMode="Externa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scheck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gif"/><Relationship Id="rId3" Type="http://schemas.openxmlformats.org/officeDocument/2006/relationships/image" Target="../media/image88.gif"/><Relationship Id="rId7" Type="http://schemas.openxmlformats.org/officeDocument/2006/relationships/image" Target="../media/image92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gif"/><Relationship Id="rId11" Type="http://schemas.openxmlformats.org/officeDocument/2006/relationships/image" Target="../media/image96.gif"/><Relationship Id="rId5" Type="http://schemas.openxmlformats.org/officeDocument/2006/relationships/image" Target="../media/image90.gif"/><Relationship Id="rId10" Type="http://schemas.openxmlformats.org/officeDocument/2006/relationships/image" Target="../media/image95.gif"/><Relationship Id="rId4" Type="http://schemas.openxmlformats.org/officeDocument/2006/relationships/image" Target="../media/image89.gif"/><Relationship Id="rId9" Type="http://schemas.openxmlformats.org/officeDocument/2006/relationships/image" Target="../media/image94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&amp; Visualization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713A1AA-CBE6-82A3-A141-AAF5409D0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0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7831" y="2578099"/>
            <a:ext cx="6311900" cy="6087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AFE979-683E-3157-609C-F2A8B581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Hermann grid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8196263" y="8534400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rgbClr val="1A1A18"/>
                </a:solidFill>
                <a:latin typeface="Arial"/>
                <a:cs typeface="Arial"/>
              </a:rPr>
              <a:t>Annie</a:t>
            </a:r>
            <a:r>
              <a:rPr lang="en-US" sz="2000" spc="-5" dirty="0">
                <a:solidFill>
                  <a:srgbClr val="1A1A18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1A1A18"/>
                </a:solidFill>
                <a:latin typeface="Arial"/>
                <a:cs typeface="Arial"/>
              </a:rPr>
              <a:t>Prud’homme</a:t>
            </a:r>
            <a:r>
              <a:rPr lang="en-US" sz="2000" spc="-10" dirty="0" err="1">
                <a:solidFill>
                  <a:srgbClr val="1A1A18"/>
                </a:solidFill>
                <a:latin typeface="Arial"/>
                <a:cs typeface="Arial"/>
              </a:rPr>
              <a:t>-G</a:t>
            </a:r>
            <a:r>
              <a:rPr lang="en-US" sz="2000" dirty="0" err="1">
                <a:solidFill>
                  <a:srgbClr val="1A1A18"/>
                </a:solidFill>
                <a:latin typeface="Arial"/>
                <a:cs typeface="Arial"/>
              </a:rPr>
              <a:t>énéreux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30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5631" y="27431"/>
            <a:ext cx="13189000" cy="989144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394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698331" y="2133600"/>
            <a:ext cx="5926203" cy="6400800"/>
            <a:chOff x="5698331" y="1019712"/>
            <a:chExt cx="5926203" cy="7315200"/>
          </a:xfrm>
        </p:grpSpPr>
        <p:sp>
          <p:nvSpPr>
            <p:cNvPr id="5" name="Rectangle 4"/>
            <p:cNvSpPr/>
            <p:nvPr/>
          </p:nvSpPr>
          <p:spPr>
            <a:xfrm>
              <a:off x="5698331" y="1019712"/>
              <a:ext cx="2971800" cy="7315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52734" y="1019712"/>
              <a:ext cx="2971800" cy="7315200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5164B92-D7C0-744C-DD4E-25803F28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Cornsweet</a:t>
            </a:r>
            <a:r>
              <a:rPr lang="en-US" dirty="0"/>
              <a:t> Illusion</a:t>
            </a:r>
          </a:p>
        </p:txBody>
      </p:sp>
    </p:spTree>
    <p:extLst>
      <p:ext uri="{BB962C8B-B14F-4D97-AF65-F5344CB8AC3E}">
        <p14:creationId xmlns:p14="http://schemas.microsoft.com/office/powerpoint/2010/main" val="65675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698331" y="2133600"/>
            <a:ext cx="5926203" cy="6400800"/>
            <a:chOff x="5698331" y="1019712"/>
            <a:chExt cx="5926203" cy="7315200"/>
          </a:xfrm>
        </p:grpSpPr>
        <p:sp>
          <p:nvSpPr>
            <p:cNvPr id="5" name="Rectangle 4"/>
            <p:cNvSpPr/>
            <p:nvPr/>
          </p:nvSpPr>
          <p:spPr>
            <a:xfrm>
              <a:off x="5698331" y="1019712"/>
              <a:ext cx="2971800" cy="7315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52734" y="1019712"/>
              <a:ext cx="2971800" cy="7315200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0DFFADF-AC24-64AD-F529-1283FA2D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Cornsweet</a:t>
            </a:r>
            <a:r>
              <a:rPr lang="en-US" dirty="0"/>
              <a:t> Illusion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27231" y="1219200"/>
            <a:ext cx="685800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4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698331" y="2133600"/>
            <a:ext cx="5926203" cy="6400800"/>
            <a:chOff x="5698331" y="1019712"/>
            <a:chExt cx="5926203" cy="7315200"/>
          </a:xfrm>
        </p:grpSpPr>
        <p:sp>
          <p:nvSpPr>
            <p:cNvPr id="5" name="Rectangle 4"/>
            <p:cNvSpPr/>
            <p:nvPr/>
          </p:nvSpPr>
          <p:spPr>
            <a:xfrm>
              <a:off x="5698331" y="1019712"/>
              <a:ext cx="2971800" cy="7315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652734" y="1019712"/>
              <a:ext cx="2971800" cy="7315200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5698331" y="6477000"/>
            <a:ext cx="59436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8AF6EE-B918-D744-1845-741B284F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Cornsweet</a:t>
            </a:r>
            <a:r>
              <a:rPr lang="en-US" dirty="0"/>
              <a:t> Illusion</a:t>
            </a:r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5698331" y="6781800"/>
            <a:ext cx="5943600" cy="457200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5698331" y="7617709"/>
            <a:ext cx="5954531" cy="764291"/>
          </a:xfrm>
          <a:custGeom>
            <a:avLst/>
            <a:gdLst>
              <a:gd name="connsiteX0" fmla="*/ 0 w 944381"/>
              <a:gd name="connsiteY0" fmla="*/ 0 h 44971"/>
              <a:gd name="connsiteX1" fmla="*/ 134912 w 944381"/>
              <a:gd name="connsiteY1" fmla="*/ 29981 h 44971"/>
              <a:gd name="connsiteX2" fmla="*/ 209863 w 944381"/>
              <a:gd name="connsiteY2" fmla="*/ 44971 h 44971"/>
              <a:gd name="connsiteX3" fmla="*/ 944381 w 944381"/>
              <a:gd name="connsiteY3" fmla="*/ 29981 h 44971"/>
              <a:gd name="connsiteX0" fmla="*/ 0 w 2868431"/>
              <a:gd name="connsiteY0" fmla="*/ 452619 h 497590"/>
              <a:gd name="connsiteX1" fmla="*/ 134912 w 2868431"/>
              <a:gd name="connsiteY1" fmla="*/ 482600 h 497590"/>
              <a:gd name="connsiteX2" fmla="*/ 209863 w 2868431"/>
              <a:gd name="connsiteY2" fmla="*/ 497590 h 497590"/>
              <a:gd name="connsiteX3" fmla="*/ 2868431 w 2868431"/>
              <a:gd name="connsiteY3" fmla="*/ 0 h 497590"/>
              <a:gd name="connsiteX0" fmla="*/ 63314 w 2940177"/>
              <a:gd name="connsiteY0" fmla="*/ 452619 h 485492"/>
              <a:gd name="connsiteX1" fmla="*/ 198226 w 2940177"/>
              <a:gd name="connsiteY1" fmla="*/ 482600 h 485492"/>
              <a:gd name="connsiteX2" fmla="*/ 2940177 w 2940177"/>
              <a:gd name="connsiteY2" fmla="*/ 446790 h 485492"/>
              <a:gd name="connsiteX3" fmla="*/ 2931745 w 2940177"/>
              <a:gd name="connsiteY3" fmla="*/ 0 h 485492"/>
              <a:gd name="connsiteX0" fmla="*/ 0 w 2876863"/>
              <a:gd name="connsiteY0" fmla="*/ 452619 h 470994"/>
              <a:gd name="connsiteX1" fmla="*/ 1316012 w 2876863"/>
              <a:gd name="connsiteY1" fmla="*/ 444500 h 470994"/>
              <a:gd name="connsiteX2" fmla="*/ 2876863 w 2876863"/>
              <a:gd name="connsiteY2" fmla="*/ 446790 h 470994"/>
              <a:gd name="connsiteX3" fmla="*/ 2868431 w 2876863"/>
              <a:gd name="connsiteY3" fmla="*/ 0 h 470994"/>
              <a:gd name="connsiteX0" fmla="*/ 0 w 3003863"/>
              <a:gd name="connsiteY0" fmla="*/ 439919 h 461001"/>
              <a:gd name="connsiteX1" fmla="*/ 1443012 w 3003863"/>
              <a:gd name="connsiteY1" fmla="*/ 444500 h 461001"/>
              <a:gd name="connsiteX2" fmla="*/ 3003863 w 3003863"/>
              <a:gd name="connsiteY2" fmla="*/ 446790 h 461001"/>
              <a:gd name="connsiteX3" fmla="*/ 2995431 w 3003863"/>
              <a:gd name="connsiteY3" fmla="*/ 0 h 461001"/>
              <a:gd name="connsiteX0" fmla="*/ 0 w 3003863"/>
              <a:gd name="connsiteY0" fmla="*/ 439919 h 446790"/>
              <a:gd name="connsiteX1" fmla="*/ 1443012 w 3003863"/>
              <a:gd name="connsiteY1" fmla="*/ 444500 h 446790"/>
              <a:gd name="connsiteX2" fmla="*/ 3003863 w 3003863"/>
              <a:gd name="connsiteY2" fmla="*/ 446790 h 446790"/>
              <a:gd name="connsiteX3" fmla="*/ 2995431 w 3003863"/>
              <a:gd name="connsiteY3" fmla="*/ 0 h 446790"/>
              <a:gd name="connsiteX0" fmla="*/ 0 w 3003863"/>
              <a:gd name="connsiteY0" fmla="*/ 439919 h 446790"/>
              <a:gd name="connsiteX1" fmla="*/ 1443012 w 3003863"/>
              <a:gd name="connsiteY1" fmla="*/ 444500 h 446790"/>
              <a:gd name="connsiteX2" fmla="*/ 1450507 w 3003863"/>
              <a:gd name="connsiteY2" fmla="*/ 430031 h 446790"/>
              <a:gd name="connsiteX3" fmla="*/ 3003863 w 3003863"/>
              <a:gd name="connsiteY3" fmla="*/ 446790 h 446790"/>
              <a:gd name="connsiteX4" fmla="*/ 2995431 w 3003863"/>
              <a:gd name="connsiteY4" fmla="*/ 0 h 446790"/>
              <a:gd name="connsiteX0" fmla="*/ 0 w 3003863"/>
              <a:gd name="connsiteY0" fmla="*/ 439919 h 557059"/>
              <a:gd name="connsiteX1" fmla="*/ 1443012 w 3003863"/>
              <a:gd name="connsiteY1" fmla="*/ 444500 h 557059"/>
              <a:gd name="connsiteX2" fmla="*/ 1450507 w 3003863"/>
              <a:gd name="connsiteY2" fmla="*/ 430031 h 557059"/>
              <a:gd name="connsiteX3" fmla="*/ 3003863 w 3003863"/>
              <a:gd name="connsiteY3" fmla="*/ 446790 h 557059"/>
              <a:gd name="connsiteX4" fmla="*/ 2995431 w 3003863"/>
              <a:gd name="connsiteY4" fmla="*/ 0 h 557059"/>
              <a:gd name="connsiteX0" fmla="*/ 0 w 3003863"/>
              <a:gd name="connsiteY0" fmla="*/ 439919 h 446790"/>
              <a:gd name="connsiteX1" fmla="*/ 1443012 w 3003863"/>
              <a:gd name="connsiteY1" fmla="*/ 444500 h 446790"/>
              <a:gd name="connsiteX2" fmla="*/ 3003863 w 3003863"/>
              <a:gd name="connsiteY2" fmla="*/ 446790 h 446790"/>
              <a:gd name="connsiteX3" fmla="*/ 2995431 w 3003863"/>
              <a:gd name="connsiteY3" fmla="*/ 0 h 446790"/>
              <a:gd name="connsiteX0" fmla="*/ 0 w 3003863"/>
              <a:gd name="connsiteY0" fmla="*/ 439919 h 446790"/>
              <a:gd name="connsiteX1" fmla="*/ 1443012 w 3003863"/>
              <a:gd name="connsiteY1" fmla="*/ 444500 h 446790"/>
              <a:gd name="connsiteX2" fmla="*/ 2428407 w 3003863"/>
              <a:gd name="connsiteY2" fmla="*/ 442731 h 446790"/>
              <a:gd name="connsiteX3" fmla="*/ 3003863 w 3003863"/>
              <a:gd name="connsiteY3" fmla="*/ 446790 h 446790"/>
              <a:gd name="connsiteX4" fmla="*/ 2995431 w 3003863"/>
              <a:gd name="connsiteY4" fmla="*/ 0 h 446790"/>
              <a:gd name="connsiteX0" fmla="*/ 0 w 3003863"/>
              <a:gd name="connsiteY0" fmla="*/ 439919 h 633231"/>
              <a:gd name="connsiteX1" fmla="*/ 1443012 w 3003863"/>
              <a:gd name="connsiteY1" fmla="*/ 444500 h 633231"/>
              <a:gd name="connsiteX2" fmla="*/ 2422057 w 3003863"/>
              <a:gd name="connsiteY2" fmla="*/ 633231 h 633231"/>
              <a:gd name="connsiteX3" fmla="*/ 3003863 w 3003863"/>
              <a:gd name="connsiteY3" fmla="*/ 446790 h 633231"/>
              <a:gd name="connsiteX4" fmla="*/ 2995431 w 3003863"/>
              <a:gd name="connsiteY4" fmla="*/ 0 h 633231"/>
              <a:gd name="connsiteX0" fmla="*/ 0 w 3018957"/>
              <a:gd name="connsiteY0" fmla="*/ 439919 h 645931"/>
              <a:gd name="connsiteX1" fmla="*/ 1443012 w 3018957"/>
              <a:gd name="connsiteY1" fmla="*/ 444500 h 645931"/>
              <a:gd name="connsiteX2" fmla="*/ 3018957 w 3018957"/>
              <a:gd name="connsiteY2" fmla="*/ 645931 h 645931"/>
              <a:gd name="connsiteX3" fmla="*/ 3003863 w 3018957"/>
              <a:gd name="connsiteY3" fmla="*/ 446790 h 645931"/>
              <a:gd name="connsiteX4" fmla="*/ 2995431 w 3018957"/>
              <a:gd name="connsiteY4" fmla="*/ 0 h 645931"/>
              <a:gd name="connsiteX0" fmla="*/ 0 w 3018957"/>
              <a:gd name="connsiteY0" fmla="*/ 439919 h 645931"/>
              <a:gd name="connsiteX1" fmla="*/ 1443012 w 3018957"/>
              <a:gd name="connsiteY1" fmla="*/ 444500 h 645931"/>
              <a:gd name="connsiteX2" fmla="*/ 3018957 w 3018957"/>
              <a:gd name="connsiteY2" fmla="*/ 645931 h 645931"/>
              <a:gd name="connsiteX3" fmla="*/ 3010213 w 3018957"/>
              <a:gd name="connsiteY3" fmla="*/ 192790 h 645931"/>
              <a:gd name="connsiteX4" fmla="*/ 2995431 w 3018957"/>
              <a:gd name="connsiteY4" fmla="*/ 0 h 645931"/>
              <a:gd name="connsiteX0" fmla="*/ 0 w 3376431"/>
              <a:gd name="connsiteY0" fmla="*/ 630419 h 836431"/>
              <a:gd name="connsiteX1" fmla="*/ 1443012 w 3376431"/>
              <a:gd name="connsiteY1" fmla="*/ 635000 h 836431"/>
              <a:gd name="connsiteX2" fmla="*/ 3018957 w 3376431"/>
              <a:gd name="connsiteY2" fmla="*/ 836431 h 836431"/>
              <a:gd name="connsiteX3" fmla="*/ 3010213 w 3376431"/>
              <a:gd name="connsiteY3" fmla="*/ 383290 h 836431"/>
              <a:gd name="connsiteX4" fmla="*/ 3376431 w 3376431"/>
              <a:gd name="connsiteY4" fmla="*/ 0 h 836431"/>
              <a:gd name="connsiteX0" fmla="*/ 0 w 3376431"/>
              <a:gd name="connsiteY0" fmla="*/ 678929 h 884941"/>
              <a:gd name="connsiteX1" fmla="*/ 1443012 w 3376431"/>
              <a:gd name="connsiteY1" fmla="*/ 683510 h 884941"/>
              <a:gd name="connsiteX2" fmla="*/ 3018957 w 3376431"/>
              <a:gd name="connsiteY2" fmla="*/ 884941 h 884941"/>
              <a:gd name="connsiteX3" fmla="*/ 2991163 w 3376431"/>
              <a:gd name="connsiteY3" fmla="*/ 0 h 884941"/>
              <a:gd name="connsiteX4" fmla="*/ 3376431 w 3376431"/>
              <a:gd name="connsiteY4" fmla="*/ 48510 h 884941"/>
              <a:gd name="connsiteX0" fmla="*/ 0 w 3376431"/>
              <a:gd name="connsiteY0" fmla="*/ 678929 h 821441"/>
              <a:gd name="connsiteX1" fmla="*/ 1443012 w 3376431"/>
              <a:gd name="connsiteY1" fmla="*/ 683510 h 821441"/>
              <a:gd name="connsiteX2" fmla="*/ 2999907 w 3376431"/>
              <a:gd name="connsiteY2" fmla="*/ 821441 h 821441"/>
              <a:gd name="connsiteX3" fmla="*/ 2991163 w 3376431"/>
              <a:gd name="connsiteY3" fmla="*/ 0 h 821441"/>
              <a:gd name="connsiteX4" fmla="*/ 3376431 w 3376431"/>
              <a:gd name="connsiteY4" fmla="*/ 48510 h 821441"/>
              <a:gd name="connsiteX0" fmla="*/ 0 w 3376431"/>
              <a:gd name="connsiteY0" fmla="*/ 630419 h 772931"/>
              <a:gd name="connsiteX1" fmla="*/ 1443012 w 3376431"/>
              <a:gd name="connsiteY1" fmla="*/ 635000 h 772931"/>
              <a:gd name="connsiteX2" fmla="*/ 2999907 w 3376431"/>
              <a:gd name="connsiteY2" fmla="*/ 772931 h 772931"/>
              <a:gd name="connsiteX3" fmla="*/ 2991163 w 3376431"/>
              <a:gd name="connsiteY3" fmla="*/ 8640 h 772931"/>
              <a:gd name="connsiteX4" fmla="*/ 3376431 w 3376431"/>
              <a:gd name="connsiteY4" fmla="*/ 0 h 772931"/>
              <a:gd name="connsiteX0" fmla="*/ 0 w 3909831"/>
              <a:gd name="connsiteY0" fmla="*/ 621779 h 764291"/>
              <a:gd name="connsiteX1" fmla="*/ 1443012 w 3909831"/>
              <a:gd name="connsiteY1" fmla="*/ 626360 h 764291"/>
              <a:gd name="connsiteX2" fmla="*/ 2999907 w 3909831"/>
              <a:gd name="connsiteY2" fmla="*/ 764291 h 764291"/>
              <a:gd name="connsiteX3" fmla="*/ 2991163 w 3909831"/>
              <a:gd name="connsiteY3" fmla="*/ 0 h 764291"/>
              <a:gd name="connsiteX4" fmla="*/ 3909831 w 3909831"/>
              <a:gd name="connsiteY4" fmla="*/ 169160 h 764291"/>
              <a:gd name="connsiteX0" fmla="*/ 0 w 3909831"/>
              <a:gd name="connsiteY0" fmla="*/ 621779 h 764291"/>
              <a:gd name="connsiteX1" fmla="*/ 1443012 w 3909831"/>
              <a:gd name="connsiteY1" fmla="*/ 626360 h 764291"/>
              <a:gd name="connsiteX2" fmla="*/ 2999907 w 3909831"/>
              <a:gd name="connsiteY2" fmla="*/ 764291 h 764291"/>
              <a:gd name="connsiteX3" fmla="*/ 2991163 w 3909831"/>
              <a:gd name="connsiteY3" fmla="*/ 0 h 764291"/>
              <a:gd name="connsiteX4" fmla="*/ 3909831 w 3909831"/>
              <a:gd name="connsiteY4" fmla="*/ 169160 h 764291"/>
              <a:gd name="connsiteX0" fmla="*/ 0 w 3909831"/>
              <a:gd name="connsiteY0" fmla="*/ 621779 h 764291"/>
              <a:gd name="connsiteX1" fmla="*/ 2249462 w 3909831"/>
              <a:gd name="connsiteY1" fmla="*/ 626360 h 764291"/>
              <a:gd name="connsiteX2" fmla="*/ 2999907 w 3909831"/>
              <a:gd name="connsiteY2" fmla="*/ 764291 h 764291"/>
              <a:gd name="connsiteX3" fmla="*/ 2991163 w 3909831"/>
              <a:gd name="connsiteY3" fmla="*/ 0 h 764291"/>
              <a:gd name="connsiteX4" fmla="*/ 3909831 w 3909831"/>
              <a:gd name="connsiteY4" fmla="*/ 169160 h 764291"/>
              <a:gd name="connsiteX0" fmla="*/ 0 w 3909831"/>
              <a:gd name="connsiteY0" fmla="*/ 621779 h 764291"/>
              <a:gd name="connsiteX1" fmla="*/ 2249462 w 3909831"/>
              <a:gd name="connsiteY1" fmla="*/ 626360 h 764291"/>
              <a:gd name="connsiteX2" fmla="*/ 2999907 w 3909831"/>
              <a:gd name="connsiteY2" fmla="*/ 764291 h 764291"/>
              <a:gd name="connsiteX3" fmla="*/ 2991163 w 3909831"/>
              <a:gd name="connsiteY3" fmla="*/ 0 h 764291"/>
              <a:gd name="connsiteX4" fmla="*/ 3909831 w 3909831"/>
              <a:gd name="connsiteY4" fmla="*/ 169160 h 764291"/>
              <a:gd name="connsiteX0" fmla="*/ 0 w 3909831"/>
              <a:gd name="connsiteY0" fmla="*/ 621779 h 764291"/>
              <a:gd name="connsiteX1" fmla="*/ 2249462 w 3909831"/>
              <a:gd name="connsiteY1" fmla="*/ 626360 h 764291"/>
              <a:gd name="connsiteX2" fmla="*/ 2999907 w 3909831"/>
              <a:gd name="connsiteY2" fmla="*/ 764291 h 764291"/>
              <a:gd name="connsiteX3" fmla="*/ 2991163 w 3909831"/>
              <a:gd name="connsiteY3" fmla="*/ 0 h 764291"/>
              <a:gd name="connsiteX4" fmla="*/ 3909831 w 3909831"/>
              <a:gd name="connsiteY4" fmla="*/ 169160 h 764291"/>
              <a:gd name="connsiteX0" fmla="*/ 0 w 3909831"/>
              <a:gd name="connsiteY0" fmla="*/ 621779 h 764291"/>
              <a:gd name="connsiteX1" fmla="*/ 2249462 w 3909831"/>
              <a:gd name="connsiteY1" fmla="*/ 626360 h 764291"/>
              <a:gd name="connsiteX2" fmla="*/ 2999907 w 3909831"/>
              <a:gd name="connsiteY2" fmla="*/ 764291 h 764291"/>
              <a:gd name="connsiteX3" fmla="*/ 2991163 w 3909831"/>
              <a:gd name="connsiteY3" fmla="*/ 0 h 764291"/>
              <a:gd name="connsiteX4" fmla="*/ 3909831 w 3909831"/>
              <a:gd name="connsiteY4" fmla="*/ 169160 h 764291"/>
              <a:gd name="connsiteX0" fmla="*/ 0 w 4335281"/>
              <a:gd name="connsiteY0" fmla="*/ 621779 h 764291"/>
              <a:gd name="connsiteX1" fmla="*/ 2249462 w 4335281"/>
              <a:gd name="connsiteY1" fmla="*/ 626360 h 764291"/>
              <a:gd name="connsiteX2" fmla="*/ 2999907 w 4335281"/>
              <a:gd name="connsiteY2" fmla="*/ 764291 h 764291"/>
              <a:gd name="connsiteX3" fmla="*/ 2991163 w 4335281"/>
              <a:gd name="connsiteY3" fmla="*/ 0 h 764291"/>
              <a:gd name="connsiteX4" fmla="*/ 4335281 w 4335281"/>
              <a:gd name="connsiteY4" fmla="*/ 169160 h 764291"/>
              <a:gd name="connsiteX0" fmla="*/ 0 w 4335281"/>
              <a:gd name="connsiteY0" fmla="*/ 657580 h 800092"/>
              <a:gd name="connsiteX1" fmla="*/ 2249462 w 4335281"/>
              <a:gd name="connsiteY1" fmla="*/ 662161 h 800092"/>
              <a:gd name="connsiteX2" fmla="*/ 2999907 w 4335281"/>
              <a:gd name="connsiteY2" fmla="*/ 800092 h 800092"/>
              <a:gd name="connsiteX3" fmla="*/ 2991163 w 4335281"/>
              <a:gd name="connsiteY3" fmla="*/ 35801 h 800092"/>
              <a:gd name="connsiteX4" fmla="*/ 3577757 w 4335281"/>
              <a:gd name="connsiteY4" fmla="*/ 133342 h 800092"/>
              <a:gd name="connsiteX5" fmla="*/ 4335281 w 4335281"/>
              <a:gd name="connsiteY5" fmla="*/ 204961 h 800092"/>
              <a:gd name="connsiteX0" fmla="*/ 0 w 4335281"/>
              <a:gd name="connsiteY0" fmla="*/ 650058 h 792570"/>
              <a:gd name="connsiteX1" fmla="*/ 2249462 w 4335281"/>
              <a:gd name="connsiteY1" fmla="*/ 654639 h 792570"/>
              <a:gd name="connsiteX2" fmla="*/ 2999907 w 4335281"/>
              <a:gd name="connsiteY2" fmla="*/ 792570 h 792570"/>
              <a:gd name="connsiteX3" fmla="*/ 2991163 w 4335281"/>
              <a:gd name="connsiteY3" fmla="*/ 28279 h 792570"/>
              <a:gd name="connsiteX4" fmla="*/ 3736507 w 4335281"/>
              <a:gd name="connsiteY4" fmla="*/ 195670 h 792570"/>
              <a:gd name="connsiteX5" fmla="*/ 4335281 w 4335281"/>
              <a:gd name="connsiteY5" fmla="*/ 197439 h 792570"/>
              <a:gd name="connsiteX0" fmla="*/ 0 w 4335281"/>
              <a:gd name="connsiteY0" fmla="*/ 648612 h 791124"/>
              <a:gd name="connsiteX1" fmla="*/ 2249462 w 4335281"/>
              <a:gd name="connsiteY1" fmla="*/ 653193 h 791124"/>
              <a:gd name="connsiteX2" fmla="*/ 2999907 w 4335281"/>
              <a:gd name="connsiteY2" fmla="*/ 791124 h 791124"/>
              <a:gd name="connsiteX3" fmla="*/ 2991163 w 4335281"/>
              <a:gd name="connsiteY3" fmla="*/ 26833 h 791124"/>
              <a:gd name="connsiteX4" fmla="*/ 3736507 w 4335281"/>
              <a:gd name="connsiteY4" fmla="*/ 194224 h 791124"/>
              <a:gd name="connsiteX5" fmla="*/ 4335281 w 4335281"/>
              <a:gd name="connsiteY5" fmla="*/ 195993 h 791124"/>
              <a:gd name="connsiteX0" fmla="*/ 0 w 4335281"/>
              <a:gd name="connsiteY0" fmla="*/ 621779 h 764291"/>
              <a:gd name="connsiteX1" fmla="*/ 2249462 w 4335281"/>
              <a:gd name="connsiteY1" fmla="*/ 626360 h 764291"/>
              <a:gd name="connsiteX2" fmla="*/ 2999907 w 4335281"/>
              <a:gd name="connsiteY2" fmla="*/ 764291 h 764291"/>
              <a:gd name="connsiteX3" fmla="*/ 2991163 w 4335281"/>
              <a:gd name="connsiteY3" fmla="*/ 0 h 764291"/>
              <a:gd name="connsiteX4" fmla="*/ 3736507 w 4335281"/>
              <a:gd name="connsiteY4" fmla="*/ 167391 h 764291"/>
              <a:gd name="connsiteX5" fmla="*/ 4335281 w 4335281"/>
              <a:gd name="connsiteY5" fmla="*/ 169160 h 764291"/>
              <a:gd name="connsiteX0" fmla="*/ 0 w 5954531"/>
              <a:gd name="connsiteY0" fmla="*/ 621779 h 764291"/>
              <a:gd name="connsiteX1" fmla="*/ 2249462 w 5954531"/>
              <a:gd name="connsiteY1" fmla="*/ 626360 h 764291"/>
              <a:gd name="connsiteX2" fmla="*/ 2999907 w 5954531"/>
              <a:gd name="connsiteY2" fmla="*/ 764291 h 764291"/>
              <a:gd name="connsiteX3" fmla="*/ 2991163 w 5954531"/>
              <a:gd name="connsiteY3" fmla="*/ 0 h 764291"/>
              <a:gd name="connsiteX4" fmla="*/ 3736507 w 5954531"/>
              <a:gd name="connsiteY4" fmla="*/ 167391 h 764291"/>
              <a:gd name="connsiteX5" fmla="*/ 5954531 w 5954531"/>
              <a:gd name="connsiteY5" fmla="*/ 162810 h 764291"/>
              <a:gd name="connsiteX0" fmla="*/ 0 w 5954531"/>
              <a:gd name="connsiteY0" fmla="*/ 621779 h 764291"/>
              <a:gd name="connsiteX1" fmla="*/ 2249462 w 5954531"/>
              <a:gd name="connsiteY1" fmla="*/ 626360 h 764291"/>
              <a:gd name="connsiteX2" fmla="*/ 2999907 w 5954531"/>
              <a:gd name="connsiteY2" fmla="*/ 764291 h 764291"/>
              <a:gd name="connsiteX3" fmla="*/ 2991163 w 5954531"/>
              <a:gd name="connsiteY3" fmla="*/ 0 h 764291"/>
              <a:gd name="connsiteX4" fmla="*/ 3736507 w 5954531"/>
              <a:gd name="connsiteY4" fmla="*/ 167391 h 764291"/>
              <a:gd name="connsiteX5" fmla="*/ 5954531 w 5954531"/>
              <a:gd name="connsiteY5" fmla="*/ 162810 h 764291"/>
              <a:gd name="connsiteX0" fmla="*/ 0 w 5954531"/>
              <a:gd name="connsiteY0" fmla="*/ 621779 h 764291"/>
              <a:gd name="connsiteX1" fmla="*/ 2249462 w 5954531"/>
              <a:gd name="connsiteY1" fmla="*/ 626360 h 764291"/>
              <a:gd name="connsiteX2" fmla="*/ 2999907 w 5954531"/>
              <a:gd name="connsiteY2" fmla="*/ 764291 h 764291"/>
              <a:gd name="connsiteX3" fmla="*/ 2991163 w 5954531"/>
              <a:gd name="connsiteY3" fmla="*/ 0 h 764291"/>
              <a:gd name="connsiteX4" fmla="*/ 3736507 w 5954531"/>
              <a:gd name="connsiteY4" fmla="*/ 167391 h 764291"/>
              <a:gd name="connsiteX5" fmla="*/ 5954531 w 5954531"/>
              <a:gd name="connsiteY5" fmla="*/ 162810 h 764291"/>
              <a:gd name="connsiteX0" fmla="*/ 0 w 5954531"/>
              <a:gd name="connsiteY0" fmla="*/ 621779 h 764291"/>
              <a:gd name="connsiteX1" fmla="*/ 2249462 w 5954531"/>
              <a:gd name="connsiteY1" fmla="*/ 626360 h 764291"/>
              <a:gd name="connsiteX2" fmla="*/ 2999907 w 5954531"/>
              <a:gd name="connsiteY2" fmla="*/ 764291 h 764291"/>
              <a:gd name="connsiteX3" fmla="*/ 2991163 w 5954531"/>
              <a:gd name="connsiteY3" fmla="*/ 0 h 764291"/>
              <a:gd name="connsiteX4" fmla="*/ 3736507 w 5954531"/>
              <a:gd name="connsiteY4" fmla="*/ 167391 h 764291"/>
              <a:gd name="connsiteX5" fmla="*/ 5954531 w 5954531"/>
              <a:gd name="connsiteY5" fmla="*/ 162810 h 76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4531" h="764291">
                <a:moveTo>
                  <a:pt x="0" y="621779"/>
                </a:moveTo>
                <a:cubicBezTo>
                  <a:pt x="251533" y="628908"/>
                  <a:pt x="1748917" y="628053"/>
                  <a:pt x="2249462" y="626360"/>
                </a:cubicBezTo>
                <a:cubicBezTo>
                  <a:pt x="2736746" y="624712"/>
                  <a:pt x="2673559" y="701381"/>
                  <a:pt x="2999907" y="764291"/>
                </a:cubicBezTo>
                <a:cubicBezTo>
                  <a:pt x="2996992" y="490477"/>
                  <a:pt x="2994078" y="273814"/>
                  <a:pt x="2991163" y="0"/>
                </a:cubicBezTo>
                <a:cubicBezTo>
                  <a:pt x="3195421" y="3175"/>
                  <a:pt x="3366437" y="158248"/>
                  <a:pt x="3736507" y="167391"/>
                </a:cubicBezTo>
                <a:lnTo>
                  <a:pt x="5954531" y="16281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88931" y="678180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MT" panose="020B0502020104020203" pitchFamily="34" charset="0"/>
              </a:rPr>
              <a:t>Actual Luminance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0574" y="7772400"/>
            <a:ext cx="217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MT" panose="020B0502020104020203" pitchFamily="34" charset="0"/>
              </a:rPr>
              <a:t>Perceived Luminance</a:t>
            </a:r>
          </a:p>
        </p:txBody>
      </p:sp>
    </p:spTree>
    <p:extLst>
      <p:ext uri="{BB962C8B-B14F-4D97-AF65-F5344CB8AC3E}">
        <p14:creationId xmlns:p14="http://schemas.microsoft.com/office/powerpoint/2010/main" val="122321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8E2A-C121-960F-A62B-D49208EB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visual system is attracted to edges and is sensitive to differences, not absolute values.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Maximize the contrast with the background if the outlines of shapes are important.</a:t>
            </a:r>
          </a:p>
        </p:txBody>
      </p:sp>
    </p:spTree>
    <p:extLst>
      <p:ext uri="{BB962C8B-B14F-4D97-AF65-F5344CB8AC3E}">
        <p14:creationId xmlns:p14="http://schemas.microsoft.com/office/powerpoint/2010/main" val="332793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43017" y="3074975"/>
            <a:ext cx="11345373" cy="5102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FA556A-D08B-C145-FE91-18B7A58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WEBER’S LAW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judge based on relative, not absolute, differences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6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00431" y="4921249"/>
            <a:ext cx="3810000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8890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90131" y="4921250"/>
            <a:ext cx="4140200" cy="0"/>
          </a:xfrm>
          <a:custGeom>
            <a:avLst/>
            <a:gdLst/>
            <a:ahLst/>
            <a:cxnLst/>
            <a:rect l="l" t="t" r="r" b="b"/>
            <a:pathLst>
              <a:path w="4140200">
                <a:moveTo>
                  <a:pt x="0" y="0"/>
                </a:moveTo>
                <a:lnTo>
                  <a:pt x="4140199" y="0"/>
                </a:lnTo>
              </a:path>
            </a:pathLst>
          </a:custGeom>
          <a:ln w="8890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065A6B-58DB-9024-E680-69A482F4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 OF ALIGNMENT</a:t>
            </a:r>
          </a:p>
        </p:txBody>
      </p:sp>
    </p:spTree>
    <p:extLst>
      <p:ext uri="{BB962C8B-B14F-4D97-AF65-F5344CB8AC3E}">
        <p14:creationId xmlns:p14="http://schemas.microsoft.com/office/powerpoint/2010/main" val="348903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87681" y="3009900"/>
            <a:ext cx="0" cy="3810000"/>
          </a:xfrm>
          <a:custGeom>
            <a:avLst/>
            <a:gdLst/>
            <a:ahLst/>
            <a:cxnLst/>
            <a:rect l="l" t="t" r="r" b="b"/>
            <a:pathLst>
              <a:path h="3810000">
                <a:moveTo>
                  <a:pt x="0" y="0"/>
                </a:moveTo>
                <a:lnTo>
                  <a:pt x="0" y="3810000"/>
                </a:lnTo>
              </a:path>
            </a:pathLst>
          </a:custGeom>
          <a:ln w="8890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7381" y="2844800"/>
            <a:ext cx="0" cy="4140200"/>
          </a:xfrm>
          <a:custGeom>
            <a:avLst/>
            <a:gdLst/>
            <a:ahLst/>
            <a:cxnLst/>
            <a:rect l="l" t="t" r="r" b="b"/>
            <a:pathLst>
              <a:path h="4140200">
                <a:moveTo>
                  <a:pt x="0" y="0"/>
                </a:moveTo>
                <a:lnTo>
                  <a:pt x="0" y="4140199"/>
                </a:lnTo>
              </a:path>
            </a:pathLst>
          </a:custGeom>
          <a:ln w="8890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407E3F-1D32-FD66-DC63-E2AFBEB0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 OF ALIGNMENT</a:t>
            </a:r>
          </a:p>
        </p:txBody>
      </p:sp>
    </p:spTree>
    <p:extLst>
      <p:ext uri="{BB962C8B-B14F-4D97-AF65-F5344CB8AC3E}">
        <p14:creationId xmlns:p14="http://schemas.microsoft.com/office/powerpoint/2010/main" val="224684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7340263" cy="9982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888831" y="2171700"/>
            <a:ext cx="5486400" cy="5486400"/>
          </a:xfrm>
          <a:prstGeom prst="ellipse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59FA9F-F0C5-92EB-9092-4DBAC1FD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</a:p>
        </p:txBody>
      </p:sp>
    </p:spTree>
    <p:extLst>
      <p:ext uri="{BB962C8B-B14F-4D97-AF65-F5344CB8AC3E}">
        <p14:creationId xmlns:p14="http://schemas.microsoft.com/office/powerpoint/2010/main" val="35997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50" y="3556000"/>
            <a:ext cx="6187681" cy="398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834"/>
          <a:stretch/>
        </p:blipFill>
        <p:spPr>
          <a:xfrm>
            <a:off x="10422731" y="3905250"/>
            <a:ext cx="1905000" cy="1892300"/>
          </a:xfrm>
          <a:prstGeom prst="rect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07131" y="2819400"/>
            <a:ext cx="4064000" cy="406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085" t="13486" r="63747" b="17963"/>
          <a:stretch/>
        </p:blipFill>
        <p:spPr>
          <a:xfrm>
            <a:off x="796131" y="2387600"/>
            <a:ext cx="3268233" cy="4927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354931" y="2133600"/>
            <a:ext cx="14782800" cy="762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54931" y="1524000"/>
            <a:ext cx="837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56531" y="1524000"/>
            <a:ext cx="1779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C7620-4FAB-C646-87F9-D7982126C186}"/>
              </a:ext>
            </a:extLst>
          </p:cNvPr>
          <p:cNvSpPr txBox="1"/>
          <p:nvPr/>
        </p:nvSpPr>
        <p:spPr>
          <a:xfrm>
            <a:off x="1126331" y="7391400"/>
            <a:ext cx="1513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06513" algn="ctr"/>
                <a:tab pos="5994400" algn="ctr"/>
                <a:tab pos="10158413" algn="ctr"/>
                <a:tab pos="13296900" algn="ctr"/>
              </a:tabLst>
            </a:pPr>
            <a:r>
              <a:rPr lang="en-US" dirty="0"/>
              <a:t>	(analysis—stats, ML, etc.)	(visualization)	(perception)	(cognition)</a:t>
            </a:r>
          </a:p>
        </p:txBody>
      </p:sp>
    </p:spTree>
    <p:extLst>
      <p:ext uri="{BB962C8B-B14F-4D97-AF65-F5344CB8AC3E}">
        <p14:creationId xmlns:p14="http://schemas.microsoft.com/office/powerpoint/2010/main" val="7894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85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590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285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90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2214A5-F2F4-B3AC-8D82-B485F099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</a:p>
        </p:txBody>
      </p:sp>
    </p:spTree>
    <p:extLst>
      <p:ext uri="{BB962C8B-B14F-4D97-AF65-F5344CB8AC3E}">
        <p14:creationId xmlns:p14="http://schemas.microsoft.com/office/powerpoint/2010/main" val="423784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85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590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985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590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954CA4-6B00-A29E-1183-8E2C5FA0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</a:p>
        </p:txBody>
      </p:sp>
    </p:spTree>
    <p:extLst>
      <p:ext uri="{BB962C8B-B14F-4D97-AF65-F5344CB8AC3E}">
        <p14:creationId xmlns:p14="http://schemas.microsoft.com/office/powerpoint/2010/main" val="3263983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85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590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001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701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4669E4-9707-96AF-61CD-9FDE0B91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</a:p>
        </p:txBody>
      </p:sp>
    </p:spTree>
    <p:extLst>
      <p:ext uri="{BB962C8B-B14F-4D97-AF65-F5344CB8AC3E}">
        <p14:creationId xmlns:p14="http://schemas.microsoft.com/office/powerpoint/2010/main" val="2354388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7199" y="2362200"/>
            <a:ext cx="12933159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E4C8E-26B5-7B55-5A01-9D07CEC1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8060531" y="8382000"/>
            <a:ext cx="9144000" cy="457200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4"/>
              </a:rPr>
              <a:t>http://persci.mit.edu/_media/gallery/checkershadow_double_full.jpg</a:t>
            </a:r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8771731" y="2108200"/>
            <a:ext cx="6146800" cy="5537200"/>
          </a:xfrm>
          <a:custGeom>
            <a:avLst/>
            <a:gdLst/>
            <a:ahLst/>
            <a:cxnLst/>
            <a:rect l="l" t="t" r="r" b="b"/>
            <a:pathLst>
              <a:path w="6146800" h="5537200">
                <a:moveTo>
                  <a:pt x="0" y="0"/>
                </a:moveTo>
                <a:lnTo>
                  <a:pt x="6146800" y="0"/>
                </a:lnTo>
                <a:lnTo>
                  <a:pt x="6146800" y="5537200"/>
                </a:lnTo>
                <a:lnTo>
                  <a:pt x="0" y="553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314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76B4-D925-DCD1-5FBC-33C84F63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strong propensity to assume our judgments are absolute, when in fact they are generally relative to the local context.</a:t>
            </a:r>
          </a:p>
          <a:p>
            <a:pPr lvl="1"/>
            <a:endParaRPr lang="en-US" dirty="0"/>
          </a:p>
          <a:p>
            <a:r>
              <a:rPr lang="en-US" b="1" dirty="0"/>
              <a:t>Do your best to not place data in difficult contexts. Choose position and orientation of objects carefully.</a:t>
            </a:r>
          </a:p>
        </p:txBody>
      </p:sp>
    </p:spTree>
    <p:extLst>
      <p:ext uri="{BB962C8B-B14F-4D97-AF65-F5344CB8AC3E}">
        <p14:creationId xmlns:p14="http://schemas.microsoft.com/office/powerpoint/2010/main" val="166582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78931" y="2628900"/>
            <a:ext cx="5234432" cy="5144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98731" y="2628900"/>
            <a:ext cx="5234432" cy="5144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2B8D2-C02C-EB63-81B6-6B3D634E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the outlier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199A3B-E387-F787-49C0-35A91791D648}"/>
              </a:ext>
            </a:extLst>
          </p:cNvPr>
          <p:cNvSpPr txBox="1">
            <a:spLocks/>
          </p:cNvSpPr>
          <p:nvPr/>
        </p:nvSpPr>
        <p:spPr>
          <a:xfrm>
            <a:off x="8073231" y="83820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Hea</a:t>
            </a:r>
            <a:r>
              <a:rPr lang="en-US" sz="2400" spc="-15">
                <a:latin typeface="Gill Sans MT"/>
                <a:cs typeface="Gill Sans MT"/>
              </a:rPr>
              <a:t>l</a:t>
            </a:r>
            <a:r>
              <a:rPr lang="en-US" sz="2400" spc="-10">
                <a:latin typeface="Gill Sans MT"/>
                <a:cs typeface="Gill Sans MT"/>
              </a:rPr>
              <a:t>y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>
                <a:latin typeface="Gill Sans MT"/>
                <a:cs typeface="Gill Sans MT"/>
              </a:rPr>
              <a:t>2007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15164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02731" y="2616200"/>
            <a:ext cx="5270500" cy="51800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98731" y="2616200"/>
            <a:ext cx="5270500" cy="5180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9B4B7-6E54-89F4-E414-8AAA8AFE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the outlier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8073231" y="8382000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spc="-10" dirty="0">
                <a:latin typeface="Gill Sans MT"/>
                <a:cs typeface="Gill Sans MT"/>
              </a:rPr>
              <a:t>Hea</a:t>
            </a:r>
            <a:r>
              <a:rPr lang="en-US" sz="2400" spc="-15" dirty="0">
                <a:latin typeface="Gill Sans MT"/>
                <a:cs typeface="Gill Sans MT"/>
              </a:rPr>
              <a:t>l</a:t>
            </a:r>
            <a:r>
              <a:rPr lang="en-US" sz="2400" spc="-10" dirty="0">
                <a:latin typeface="Gill Sans MT"/>
                <a:cs typeface="Gill Sans MT"/>
              </a:rPr>
              <a:t>y</a:t>
            </a:r>
            <a:r>
              <a:rPr lang="en-US" sz="2400" spc="-5" dirty="0"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882064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7548309" y="136237"/>
            <a:ext cx="6608222" cy="8702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F53B93-F00E-C5E2-B887-D0F8CD1A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spc="75" dirty="0">
                <a:latin typeface="Gill Sans MT"/>
                <a:cs typeface="Gill Sans MT"/>
              </a:rPr>
              <a:t>B</a:t>
            </a:r>
            <a:r>
              <a:rPr lang="en-US" sz="6600" dirty="0">
                <a:latin typeface="Gill Sans MT"/>
                <a:cs typeface="Gill Sans MT"/>
              </a:rPr>
              <a:t>ASIC</a:t>
            </a:r>
            <a:r>
              <a:rPr lang="en-US" sz="6600" spc="-5" dirty="0">
                <a:latin typeface="Gill Sans MT"/>
                <a:cs typeface="Gill Sans MT"/>
              </a:rPr>
              <a:t> </a:t>
            </a:r>
            <a:r>
              <a:rPr lang="en-US" sz="6600" spc="-30" dirty="0">
                <a:latin typeface="Gill Sans MT"/>
                <a:cs typeface="Gill Sans MT"/>
              </a:rPr>
              <a:t>P</a:t>
            </a:r>
            <a:r>
              <a:rPr lang="en-US" sz="6600" spc="-5" dirty="0">
                <a:latin typeface="Gill Sans MT"/>
                <a:cs typeface="Gill Sans MT"/>
              </a:rPr>
              <a:t>O</a:t>
            </a:r>
            <a:r>
              <a:rPr lang="en-US" sz="6600" spc="-30" dirty="0">
                <a:latin typeface="Gill Sans MT"/>
                <a:cs typeface="Gill Sans MT"/>
              </a:rPr>
              <a:t>P</a:t>
            </a:r>
            <a:r>
              <a:rPr lang="en-US" sz="6600" spc="-5" dirty="0">
                <a:latin typeface="Gill Sans MT"/>
                <a:cs typeface="Gill Sans MT"/>
              </a:rPr>
              <a:t>O</a:t>
            </a:r>
            <a:r>
              <a:rPr lang="en-US" sz="6600" dirty="0">
                <a:latin typeface="Gill Sans MT"/>
                <a:cs typeface="Gill Sans MT"/>
              </a:rPr>
              <a:t>UT </a:t>
            </a:r>
            <a:br>
              <a:rPr lang="en-US" sz="6600" dirty="0">
                <a:latin typeface="Gill Sans MT"/>
                <a:cs typeface="Gill Sans MT"/>
              </a:rPr>
            </a:br>
            <a:r>
              <a:rPr lang="en-US" sz="6600" spc="-40" dirty="0">
                <a:latin typeface="Gill Sans MT"/>
                <a:cs typeface="Gill Sans MT"/>
              </a:rPr>
              <a:t>CHANN</a:t>
            </a:r>
            <a:r>
              <a:rPr lang="en-US" sz="6600" dirty="0">
                <a:latin typeface="Gill Sans MT"/>
                <a:cs typeface="Gill Sans MT"/>
              </a:rPr>
              <a:t>E</a:t>
            </a:r>
            <a:r>
              <a:rPr lang="en-US" sz="6600" spc="-5" dirty="0">
                <a:latin typeface="Gill Sans MT"/>
                <a:cs typeface="Gill Sans MT"/>
              </a:rPr>
              <a:t>L</a:t>
            </a:r>
            <a:r>
              <a:rPr lang="en-US" sz="6600" dirty="0">
                <a:latin typeface="Gill Sans MT"/>
                <a:cs typeface="Gill Sans MT"/>
              </a:rPr>
              <a:t>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8196263" y="8534400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de-DE" sz="2000" spc="-170" dirty="0">
                <a:latin typeface="Gill Sans MT"/>
                <a:cs typeface="Gill Sans MT"/>
              </a:rPr>
              <a:t>W</a:t>
            </a:r>
            <a:r>
              <a:rPr lang="de-DE" sz="2000" spc="-15" dirty="0">
                <a:latin typeface="Gill Sans MT"/>
                <a:cs typeface="Gill Sans MT"/>
              </a:rPr>
              <a:t>a</a:t>
            </a:r>
            <a:r>
              <a:rPr lang="de-DE" sz="2000" spc="-60" dirty="0">
                <a:latin typeface="Gill Sans MT"/>
                <a:cs typeface="Gill Sans MT"/>
              </a:rPr>
              <a:t>r</a:t>
            </a:r>
            <a:r>
              <a:rPr lang="de-DE" sz="2000" dirty="0">
                <a:latin typeface="Gill Sans MT"/>
                <a:cs typeface="Gill Sans MT"/>
              </a:rPr>
              <a:t>e</a:t>
            </a:r>
            <a:r>
              <a:rPr lang="de-DE" sz="2000" spc="-5" dirty="0">
                <a:latin typeface="Gill Sans MT"/>
                <a:cs typeface="Gill Sans MT"/>
              </a:rPr>
              <a:t> </a:t>
            </a:r>
            <a:r>
              <a:rPr lang="de-DE" sz="2000" dirty="0">
                <a:latin typeface="Gill Sans MT"/>
                <a:cs typeface="Gill Sans MT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859921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1431" y="2628900"/>
            <a:ext cx="11963400" cy="570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25705B-07B6-6D6F-ED2F-7F8B2399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the outlier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11656-1D5C-6C90-0CC8-F9A2332EA67E}"/>
              </a:ext>
            </a:extLst>
          </p:cNvPr>
          <p:cNvSpPr txBox="1">
            <a:spLocks/>
          </p:cNvSpPr>
          <p:nvPr/>
        </p:nvSpPr>
        <p:spPr>
          <a:xfrm>
            <a:off x="8073231" y="83820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Hea</a:t>
            </a:r>
            <a:r>
              <a:rPr lang="en-US" sz="2400" spc="-15">
                <a:latin typeface="Gill Sans MT"/>
                <a:cs typeface="Gill Sans MT"/>
              </a:rPr>
              <a:t>l</a:t>
            </a:r>
            <a:r>
              <a:rPr lang="en-US" sz="2400" spc="-10">
                <a:latin typeface="Gill Sans MT"/>
                <a:cs typeface="Gill Sans MT"/>
              </a:rPr>
              <a:t>y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>
                <a:latin typeface="Gill Sans MT"/>
                <a:cs typeface="Gill Sans MT"/>
              </a:rPr>
              <a:t>2007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0766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61431" y="2628900"/>
            <a:ext cx="11963400" cy="5702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17F9E1-281A-D4F6-CB33-67015565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CONJUNCTION (or, why to use a single channel at a time)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50B009-23DC-DB60-2538-3062339DA53C}"/>
              </a:ext>
            </a:extLst>
          </p:cNvPr>
          <p:cNvSpPr txBox="1">
            <a:spLocks/>
          </p:cNvSpPr>
          <p:nvPr/>
        </p:nvSpPr>
        <p:spPr>
          <a:xfrm>
            <a:off x="8073231" y="83820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Hea</a:t>
            </a:r>
            <a:r>
              <a:rPr lang="en-US" sz="2400" spc="-15">
                <a:latin typeface="Gill Sans MT"/>
                <a:cs typeface="Gill Sans MT"/>
              </a:rPr>
              <a:t>l</a:t>
            </a:r>
            <a:r>
              <a:rPr lang="en-US" sz="2400" spc="-10">
                <a:latin typeface="Gill Sans MT"/>
                <a:cs typeface="Gill Sans MT"/>
              </a:rPr>
              <a:t>y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>
                <a:latin typeface="Gill Sans MT"/>
                <a:cs typeface="Gill Sans MT"/>
              </a:rPr>
              <a:t>2007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1836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97931" y="2473076"/>
            <a:ext cx="12344768" cy="480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384425" y="8534400"/>
            <a:ext cx="14955838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latin typeface="Gill Sans MT"/>
                <a:cs typeface="Gill Sans MT"/>
              </a:rPr>
              <a:t>E.</a:t>
            </a:r>
            <a:r>
              <a:rPr lang="en-US" sz="2000" spc="-14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B.</a:t>
            </a:r>
            <a:r>
              <a:rPr lang="en-US" sz="2000" spc="-14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G</a:t>
            </a:r>
            <a:r>
              <a:rPr lang="en-US" sz="2000" spc="-10" dirty="0">
                <a:latin typeface="Gill Sans MT"/>
                <a:cs typeface="Gill Sans MT"/>
              </a:rPr>
              <a:t>o</a:t>
            </a:r>
            <a:r>
              <a:rPr lang="en-US" sz="2000" dirty="0">
                <a:latin typeface="Gill Sans MT"/>
                <a:cs typeface="Gill Sans MT"/>
              </a:rPr>
              <a:t>l</a:t>
            </a:r>
            <a:r>
              <a:rPr lang="en-US" sz="2000" spc="-10" dirty="0">
                <a:latin typeface="Gill Sans MT"/>
                <a:cs typeface="Gill Sans MT"/>
              </a:rPr>
              <a:t>ds</a:t>
            </a:r>
            <a:r>
              <a:rPr lang="en-US" sz="2000" dirty="0">
                <a:latin typeface="Gill Sans MT"/>
                <a:cs typeface="Gill Sans MT"/>
              </a:rPr>
              <a:t>tein</a:t>
            </a:r>
            <a:r>
              <a:rPr lang="en-US" sz="2000" spc="-145" dirty="0">
                <a:latin typeface="Gill Sans MT"/>
                <a:cs typeface="Gill Sans MT"/>
              </a:rPr>
              <a:t> </a:t>
            </a:r>
            <a:r>
              <a:rPr lang="en-US" sz="2000" spc="-10" dirty="0">
                <a:latin typeface="Gill Sans MT"/>
                <a:cs typeface="Gill Sans MT"/>
              </a:rPr>
              <a:t>“Sensa</a:t>
            </a:r>
            <a:r>
              <a:rPr lang="en-US" sz="2000" dirty="0">
                <a:latin typeface="Gill Sans MT"/>
                <a:cs typeface="Gill Sans MT"/>
              </a:rPr>
              <a:t>ti</a:t>
            </a:r>
            <a:r>
              <a:rPr lang="en-US" sz="2000" spc="-10" dirty="0">
                <a:latin typeface="Gill Sans MT"/>
                <a:cs typeface="Gill Sans MT"/>
              </a:rPr>
              <a:t>o</a:t>
            </a:r>
            <a:r>
              <a:rPr lang="en-US" sz="2000" dirty="0">
                <a:latin typeface="Gill Sans MT"/>
                <a:cs typeface="Gill Sans MT"/>
              </a:rPr>
              <a:t>n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spc="-10" dirty="0">
                <a:latin typeface="Gill Sans MT"/>
                <a:cs typeface="Gill Sans MT"/>
              </a:rPr>
              <a:t>and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spc="-45" dirty="0">
                <a:latin typeface="Gill Sans MT"/>
                <a:cs typeface="Gill Sans MT"/>
              </a:rPr>
              <a:t>P</a:t>
            </a:r>
            <a:r>
              <a:rPr lang="en-US" sz="2000" dirty="0">
                <a:latin typeface="Gill Sans MT"/>
                <a:cs typeface="Gill Sans MT"/>
              </a:rPr>
              <a:t>e</a:t>
            </a:r>
            <a:r>
              <a:rPr lang="en-US" sz="2000" spc="-35" dirty="0">
                <a:latin typeface="Gill Sans MT"/>
                <a:cs typeface="Gill Sans MT"/>
              </a:rPr>
              <a:t>r</a:t>
            </a:r>
            <a:r>
              <a:rPr lang="en-US" sz="2000" dirty="0">
                <a:latin typeface="Gill Sans MT"/>
                <a:cs typeface="Gill Sans MT"/>
              </a:rPr>
              <a:t>cept</a:t>
            </a:r>
            <a:r>
              <a:rPr lang="en-US" sz="2000" spc="-5" dirty="0">
                <a:latin typeface="Gill Sans MT"/>
                <a:cs typeface="Gill Sans MT"/>
              </a:rPr>
              <a:t>i</a:t>
            </a:r>
            <a:r>
              <a:rPr lang="en-US" sz="2000" spc="-10" dirty="0">
                <a:latin typeface="Gill Sans MT"/>
                <a:cs typeface="Gill Sans MT"/>
              </a:rPr>
              <a:t>on”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(</a:t>
            </a:r>
            <a:r>
              <a:rPr lang="en-US" sz="2000" spc="-10" dirty="0">
                <a:latin typeface="Gill Sans MT"/>
                <a:cs typeface="Gill Sans MT"/>
              </a:rPr>
              <a:t>Ad</a:t>
            </a:r>
            <a:r>
              <a:rPr lang="en-US" sz="2000" spc="-25" dirty="0">
                <a:latin typeface="Gill Sans MT"/>
                <a:cs typeface="Gill Sans MT"/>
              </a:rPr>
              <a:t>a</a:t>
            </a:r>
            <a:r>
              <a:rPr lang="en-US" sz="2000" spc="-10" dirty="0">
                <a:latin typeface="Gill Sans MT"/>
                <a:cs typeface="Gill Sans MT"/>
              </a:rPr>
              <a:t>pted</a:t>
            </a:r>
            <a:r>
              <a:rPr lang="en-US" sz="2000" spc="-5" dirty="0">
                <a:latin typeface="Gill Sans MT"/>
                <a:cs typeface="Gill Sans MT"/>
              </a:rPr>
              <a:t> f</a:t>
            </a:r>
            <a:r>
              <a:rPr lang="en-US" sz="2000" spc="-45" dirty="0">
                <a:latin typeface="Gill Sans MT"/>
                <a:cs typeface="Gill Sans MT"/>
              </a:rPr>
              <a:t>r</a:t>
            </a:r>
            <a:r>
              <a:rPr lang="en-US" sz="2000" spc="-10" dirty="0">
                <a:latin typeface="Gill Sans MT"/>
                <a:cs typeface="Gill Sans MT"/>
              </a:rPr>
              <a:t>om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Li</a:t>
            </a:r>
            <a:r>
              <a:rPr lang="en-US" sz="2000" spc="-10" dirty="0">
                <a:latin typeface="Gill Sans MT"/>
                <a:cs typeface="Gill Sans MT"/>
              </a:rPr>
              <a:t>nds</a:t>
            </a:r>
            <a:r>
              <a:rPr lang="en-US" sz="2000" spc="-70" dirty="0">
                <a:latin typeface="Gill Sans MT"/>
                <a:cs typeface="Gill Sans MT"/>
              </a:rPr>
              <a:t>a</a:t>
            </a:r>
            <a:r>
              <a:rPr lang="en-US" sz="2000" spc="-10" dirty="0">
                <a:latin typeface="Gill Sans MT"/>
                <a:cs typeface="Gill Sans MT"/>
              </a:rPr>
              <a:t>y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&amp;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spc="-10" dirty="0">
                <a:latin typeface="Gill Sans MT"/>
                <a:cs typeface="Gill Sans MT"/>
              </a:rPr>
              <a:t>Norma</a:t>
            </a:r>
            <a:r>
              <a:rPr lang="en-US" sz="2000" dirty="0">
                <a:latin typeface="Gill Sans MT"/>
                <a:cs typeface="Gill Sans MT"/>
              </a:rPr>
              <a:t>n,</a:t>
            </a:r>
            <a:r>
              <a:rPr lang="en-US" sz="2000" spc="-14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1977)</a:t>
            </a:r>
          </a:p>
        </p:txBody>
      </p:sp>
    </p:spTree>
    <p:extLst>
      <p:ext uri="{BB962C8B-B14F-4D97-AF65-F5344CB8AC3E}">
        <p14:creationId xmlns:p14="http://schemas.microsoft.com/office/powerpoint/2010/main" val="3750570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ED28-F3A9-8C6B-7669-19FBA1BD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easily see objects that are different in color and shape, or that are in motion.</a:t>
            </a:r>
          </a:p>
          <a:p>
            <a:endParaRPr lang="en-US" dirty="0"/>
          </a:p>
          <a:p>
            <a:r>
              <a:rPr lang="en-US" b="1" dirty="0"/>
              <a:t>Use color and shape sparingly to make the important information pop out.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91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947511" y="4953000"/>
            <a:ext cx="9453792" cy="340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4CF85-AF44-C142-F6B2-24490402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German: “Gestalt” = form</a:t>
            </a:r>
          </a:p>
          <a:p>
            <a:r>
              <a:rPr lang="en-US" dirty="0"/>
              <a:t>patterns transcend the visual stimuli that produced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71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2731" y="2514600"/>
            <a:ext cx="6972300" cy="5996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D15FD6-335F-1564-BFF1-EF07C2DF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70" dirty="0"/>
              <a:t>sim</a:t>
            </a:r>
            <a:r>
              <a:rPr lang="en-US" spc="70" dirty="0"/>
              <a:t>i</a:t>
            </a:r>
            <a:r>
              <a:rPr lang="en-US" spc="130" dirty="0"/>
              <a:t>lar</a:t>
            </a:r>
            <a:r>
              <a:rPr lang="en-US" spc="50" dirty="0"/>
              <a:t>i</a:t>
            </a:r>
            <a:r>
              <a:rPr lang="en-US" spc="204" dirty="0"/>
              <a:t>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8196263" y="8435975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spc="-10" dirty="0">
                <a:latin typeface="Gill Sans MT"/>
                <a:cs typeface="Gill Sans MT"/>
              </a:rPr>
              <a:t>Bang</a:t>
            </a:r>
            <a:r>
              <a:rPr lang="en-US" sz="2400" spc="-180" dirty="0">
                <a:latin typeface="Gill Sans MT"/>
                <a:cs typeface="Gill Sans MT"/>
              </a:rPr>
              <a:t> </a:t>
            </a:r>
            <a:r>
              <a:rPr lang="en-US" sz="2400" spc="-145" dirty="0">
                <a:latin typeface="Gill Sans MT"/>
                <a:cs typeface="Gill Sans MT"/>
              </a:rPr>
              <a:t>W</a:t>
            </a:r>
            <a:r>
              <a:rPr lang="en-US" sz="2400" spc="-10" dirty="0">
                <a:latin typeface="Gill Sans MT"/>
                <a:cs typeface="Gill Sans MT"/>
              </a:rPr>
              <a:t>ong</a:t>
            </a:r>
            <a:r>
              <a:rPr lang="en-US" sz="2400" spc="105" dirty="0">
                <a:latin typeface="Gill Sans MT"/>
                <a:cs typeface="Gill Sans MT"/>
              </a:rPr>
              <a:t>, </a:t>
            </a:r>
            <a:r>
              <a:rPr lang="en-US" sz="2400" spc="-10" dirty="0">
                <a:latin typeface="Gill Sans MT"/>
                <a:cs typeface="Gill Sans MT"/>
              </a:rPr>
              <a:t>“</a:t>
            </a:r>
            <a:r>
              <a:rPr lang="en-US" sz="2400" dirty="0">
                <a:latin typeface="Gill Sans MT"/>
                <a:cs typeface="Gill Sans MT"/>
              </a:rPr>
              <a:t>G</a:t>
            </a:r>
            <a:r>
              <a:rPr lang="en-US" sz="2400" spc="-10" dirty="0">
                <a:latin typeface="Gill Sans MT"/>
                <a:cs typeface="Gill Sans MT"/>
              </a:rPr>
              <a:t>esta</a:t>
            </a:r>
            <a:r>
              <a:rPr lang="en-US" sz="2400" dirty="0">
                <a:latin typeface="Gill Sans MT"/>
                <a:cs typeface="Gill Sans MT"/>
              </a:rPr>
              <a:t>lt</a:t>
            </a:r>
            <a:r>
              <a:rPr lang="en-US" sz="2400" spc="-5" dirty="0">
                <a:latin typeface="Gill Sans MT"/>
                <a:cs typeface="Gill Sans MT"/>
              </a:rPr>
              <a:t> </a:t>
            </a:r>
            <a:r>
              <a:rPr lang="en-US" sz="2400" spc="-10" dirty="0">
                <a:latin typeface="Gill Sans MT"/>
                <a:cs typeface="Gill Sans MT"/>
              </a:rPr>
              <a:t>P</a:t>
            </a:r>
            <a:r>
              <a:rPr lang="en-US" sz="2400" dirty="0">
                <a:latin typeface="Gill Sans MT"/>
                <a:cs typeface="Gill Sans MT"/>
              </a:rPr>
              <a:t>rincipl</a:t>
            </a:r>
            <a:r>
              <a:rPr lang="en-US" sz="2400" spc="-10" dirty="0">
                <a:latin typeface="Gill Sans MT"/>
                <a:cs typeface="Gill Sans MT"/>
              </a:rPr>
              <a:t>es</a:t>
            </a:r>
            <a:r>
              <a:rPr lang="en-US" sz="2400" dirty="0">
                <a:latin typeface="Gill Sans MT"/>
                <a:cs typeface="Gill Sans MT"/>
              </a:rPr>
              <a:t>,</a:t>
            </a:r>
            <a:r>
              <a:rPr lang="en-US" sz="2400" spc="-145" dirty="0">
                <a:latin typeface="Gill Sans MT"/>
                <a:cs typeface="Gill Sans MT"/>
              </a:rPr>
              <a:t> </a:t>
            </a:r>
            <a:r>
              <a:rPr lang="en-US" sz="2400" spc="-10" dirty="0">
                <a:latin typeface="Gill Sans MT"/>
                <a:cs typeface="Gill Sans MT"/>
              </a:rPr>
              <a:t>1”</a:t>
            </a:r>
            <a:r>
              <a:rPr lang="en-US" sz="2400" dirty="0">
                <a:latin typeface="Gill Sans MT"/>
                <a:cs typeface="Gill Sans MT"/>
              </a:rPr>
              <a:t>,</a:t>
            </a:r>
            <a:r>
              <a:rPr lang="en-US" sz="2400" spc="-145" dirty="0">
                <a:latin typeface="Gill Sans MT"/>
                <a:cs typeface="Gill Sans MT"/>
              </a:rPr>
              <a:t> </a:t>
            </a:r>
            <a:r>
              <a:rPr lang="en-US" sz="2400" spc="-10" dirty="0">
                <a:latin typeface="Gill Sans MT"/>
                <a:cs typeface="Gill Sans MT"/>
              </a:rPr>
              <a:t>Na</a:t>
            </a:r>
            <a:r>
              <a:rPr lang="en-US" sz="2400" dirty="0">
                <a:latin typeface="Gill Sans MT"/>
                <a:cs typeface="Gill Sans MT"/>
              </a:rPr>
              <a:t>tu</a:t>
            </a:r>
            <a:r>
              <a:rPr lang="en-US" sz="2400" spc="-30" dirty="0">
                <a:latin typeface="Gill Sans MT"/>
                <a:cs typeface="Gill Sans MT"/>
              </a:rPr>
              <a:t>r</a:t>
            </a:r>
            <a:r>
              <a:rPr lang="en-US" sz="2400" dirty="0">
                <a:latin typeface="Gill Sans MT"/>
                <a:cs typeface="Gill Sans MT"/>
              </a:rPr>
              <a:t>e</a:t>
            </a:r>
            <a:r>
              <a:rPr lang="en-US" sz="2400" spc="-5" dirty="0">
                <a:latin typeface="Gill Sans MT"/>
                <a:cs typeface="Gill Sans MT"/>
              </a:rPr>
              <a:t> </a:t>
            </a:r>
            <a:r>
              <a:rPr lang="en-US" sz="2400" spc="-10" dirty="0">
                <a:latin typeface="Gill Sans MT"/>
                <a:cs typeface="Gill Sans MT"/>
              </a:rPr>
              <a:t>Methods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44179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374231" y="3606800"/>
            <a:ext cx="4305300" cy="222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86131" y="3543300"/>
            <a:ext cx="4445000" cy="2197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71431" y="6184900"/>
            <a:ext cx="4597400" cy="2273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F4835-F8AF-28BF-F38D-A910D976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70" dirty="0"/>
              <a:t>sim</a:t>
            </a:r>
            <a:r>
              <a:rPr lang="en-US" spc="70" dirty="0"/>
              <a:t>i</a:t>
            </a:r>
            <a:r>
              <a:rPr lang="en-US" spc="130" dirty="0"/>
              <a:t>lar</a:t>
            </a:r>
            <a:r>
              <a:rPr lang="en-US" spc="50" dirty="0"/>
              <a:t>i</a:t>
            </a:r>
            <a:r>
              <a:rPr lang="en-US" spc="204" dirty="0"/>
              <a:t>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8196263" y="8534400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spc="-10" dirty="0">
                <a:latin typeface="Gill Sans MT"/>
                <a:cs typeface="Gill Sans MT"/>
              </a:rPr>
              <a:t>Andy</a:t>
            </a:r>
            <a:r>
              <a:rPr lang="en-US" sz="2400" spc="-5" dirty="0"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</a:rPr>
              <a:t>Rutl</a:t>
            </a:r>
            <a:r>
              <a:rPr lang="en-US" sz="2400" spc="-10" dirty="0">
                <a:latin typeface="Gill Sans MT"/>
                <a:cs typeface="Gill Sans MT"/>
              </a:rPr>
              <a:t>edg</a:t>
            </a:r>
            <a:r>
              <a:rPr lang="en-US" sz="2400" spc="25" dirty="0">
                <a:latin typeface="Gill Sans MT"/>
                <a:cs typeface="Gill Sans MT"/>
              </a:rPr>
              <a:t>e</a:t>
            </a:r>
            <a:r>
              <a:rPr lang="en-US" sz="2400" spc="105" dirty="0">
                <a:latin typeface="Gill Sans MT"/>
                <a:cs typeface="Gill Sans MT"/>
              </a:rPr>
              <a:t>, </a:t>
            </a:r>
            <a:r>
              <a:rPr lang="en-US" sz="2400" spc="-10" dirty="0">
                <a:latin typeface="Gill Sans MT"/>
                <a:cs typeface="Gill Sans MT"/>
              </a:rPr>
              <a:t>“</a:t>
            </a:r>
            <a:r>
              <a:rPr lang="en-US" sz="2400" dirty="0">
                <a:latin typeface="Gill Sans MT"/>
                <a:cs typeface="Gill Sans MT"/>
              </a:rPr>
              <a:t>G</a:t>
            </a:r>
            <a:r>
              <a:rPr lang="en-US" sz="2400" spc="-10" dirty="0">
                <a:latin typeface="Gill Sans MT"/>
                <a:cs typeface="Gill Sans MT"/>
              </a:rPr>
              <a:t>esta</a:t>
            </a:r>
            <a:r>
              <a:rPr lang="en-US" sz="2400" dirty="0">
                <a:latin typeface="Gill Sans MT"/>
                <a:cs typeface="Gill Sans MT"/>
              </a:rPr>
              <a:t>lt</a:t>
            </a:r>
            <a:r>
              <a:rPr lang="en-US" sz="2400" spc="-5" dirty="0">
                <a:latin typeface="Gill Sans MT"/>
                <a:cs typeface="Gill Sans MT"/>
              </a:rPr>
              <a:t> </a:t>
            </a:r>
            <a:r>
              <a:rPr lang="en-US" sz="2400" spc="-10" dirty="0">
                <a:latin typeface="Gill Sans MT"/>
                <a:cs typeface="Gill Sans MT"/>
              </a:rPr>
              <a:t>P</a:t>
            </a:r>
            <a:r>
              <a:rPr lang="en-US" sz="2400" dirty="0">
                <a:latin typeface="Gill Sans MT"/>
                <a:cs typeface="Gill Sans MT"/>
              </a:rPr>
              <a:t>rincipl</a:t>
            </a:r>
            <a:r>
              <a:rPr lang="en-US" sz="2400" spc="-10" dirty="0">
                <a:latin typeface="Gill Sans MT"/>
                <a:cs typeface="Gill Sans MT"/>
              </a:rPr>
              <a:t>es</a:t>
            </a:r>
            <a:r>
              <a:rPr lang="en-US" sz="2400" spc="-5" dirty="0">
                <a:latin typeface="Gill Sans MT"/>
                <a:cs typeface="Gill Sans MT"/>
              </a:rPr>
              <a:t> </a:t>
            </a:r>
            <a:r>
              <a:rPr lang="en-US" sz="2400" spc="-10" dirty="0">
                <a:latin typeface="Gill Sans MT"/>
                <a:cs typeface="Gill Sans MT"/>
              </a:rPr>
              <a:t>o</a:t>
            </a:r>
            <a:r>
              <a:rPr lang="en-US" sz="2400" dirty="0">
                <a:latin typeface="Gill Sans MT"/>
                <a:cs typeface="Gill Sans MT"/>
              </a:rPr>
              <a:t>f</a:t>
            </a:r>
            <a:r>
              <a:rPr lang="en-US" sz="2400" spc="-5" dirty="0">
                <a:latin typeface="Gill Sans MT"/>
                <a:cs typeface="Gill Sans MT"/>
              </a:rPr>
              <a:t> </a:t>
            </a:r>
            <a:r>
              <a:rPr lang="en-US" sz="2400" spc="-45" dirty="0">
                <a:latin typeface="Gill Sans MT"/>
                <a:cs typeface="Gill Sans MT"/>
              </a:rPr>
              <a:t>P</a:t>
            </a:r>
            <a:r>
              <a:rPr lang="en-US" sz="2400" dirty="0">
                <a:latin typeface="Gill Sans MT"/>
                <a:cs typeface="Gill Sans MT"/>
              </a:rPr>
              <a:t>e</a:t>
            </a:r>
            <a:r>
              <a:rPr lang="en-US" sz="2400" spc="-35" dirty="0">
                <a:latin typeface="Gill Sans MT"/>
                <a:cs typeface="Gill Sans MT"/>
              </a:rPr>
              <a:t>r</a:t>
            </a:r>
            <a:r>
              <a:rPr lang="en-US" sz="2400" dirty="0">
                <a:latin typeface="Gill Sans MT"/>
                <a:cs typeface="Gill Sans MT"/>
              </a:rPr>
              <a:t>cept</a:t>
            </a:r>
            <a:r>
              <a:rPr lang="en-US" sz="2400" spc="-5" dirty="0">
                <a:latin typeface="Gill Sans MT"/>
                <a:cs typeface="Gill Sans MT"/>
              </a:rPr>
              <a:t>i</a:t>
            </a:r>
            <a:r>
              <a:rPr lang="en-US" sz="2400" spc="-10" dirty="0">
                <a:latin typeface="Gill Sans MT"/>
                <a:cs typeface="Gill Sans MT"/>
              </a:rPr>
              <a:t>on”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63646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870031" y="3302000"/>
            <a:ext cx="6273800" cy="21737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60731" y="5765800"/>
            <a:ext cx="2679700" cy="2171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9032" y="2247900"/>
            <a:ext cx="2960669" cy="289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9831" y="5435600"/>
            <a:ext cx="2863472" cy="3009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03E29C-101F-D13E-307F-F35480FE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95" dirty="0"/>
              <a:t>p</a:t>
            </a:r>
            <a:r>
              <a:rPr lang="en-US" spc="20" dirty="0"/>
              <a:t>r</a:t>
            </a:r>
            <a:r>
              <a:rPr lang="en-US" spc="-50" dirty="0"/>
              <a:t>o</a:t>
            </a:r>
            <a:r>
              <a:rPr lang="en-US" spc="235" dirty="0"/>
              <a:t>xim</a:t>
            </a:r>
            <a:r>
              <a:rPr lang="en-US" spc="70" dirty="0"/>
              <a:t>i</a:t>
            </a:r>
            <a:r>
              <a:rPr lang="en-US" spc="204" dirty="0"/>
              <a:t>ty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78E41CB-7BC8-AE1E-B868-E60A9486B4E8}"/>
              </a:ext>
            </a:extLst>
          </p:cNvPr>
          <p:cNvSpPr txBox="1">
            <a:spLocks/>
          </p:cNvSpPr>
          <p:nvPr/>
        </p:nvSpPr>
        <p:spPr>
          <a:xfrm>
            <a:off x="8196263" y="85344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Andy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>
                <a:latin typeface="Gill Sans MT"/>
                <a:cs typeface="Gill Sans MT"/>
              </a:rPr>
              <a:t>Rutl</a:t>
            </a:r>
            <a:r>
              <a:rPr lang="en-US" sz="2400" spc="-10">
                <a:latin typeface="Gill Sans MT"/>
                <a:cs typeface="Gill Sans MT"/>
              </a:rPr>
              <a:t>edg</a:t>
            </a:r>
            <a:r>
              <a:rPr lang="en-US" sz="2400" spc="25">
                <a:latin typeface="Gill Sans MT"/>
                <a:cs typeface="Gill Sans MT"/>
              </a:rPr>
              <a:t>e</a:t>
            </a:r>
            <a:r>
              <a:rPr lang="en-US" sz="2400" spc="105">
                <a:latin typeface="Gill Sans MT"/>
                <a:cs typeface="Gill Sans MT"/>
              </a:rPr>
              <a:t>, </a:t>
            </a:r>
            <a:r>
              <a:rPr lang="en-US" sz="2400" spc="-10">
                <a:latin typeface="Gill Sans MT"/>
                <a:cs typeface="Gill Sans MT"/>
              </a:rPr>
              <a:t>“</a:t>
            </a:r>
            <a:r>
              <a:rPr lang="en-US" sz="2400">
                <a:latin typeface="Gill Sans MT"/>
                <a:cs typeface="Gill Sans MT"/>
              </a:rPr>
              <a:t>G</a:t>
            </a:r>
            <a:r>
              <a:rPr lang="en-US" sz="2400" spc="-10">
                <a:latin typeface="Gill Sans MT"/>
                <a:cs typeface="Gill Sans MT"/>
              </a:rPr>
              <a:t>esta</a:t>
            </a:r>
            <a:r>
              <a:rPr lang="en-US" sz="2400">
                <a:latin typeface="Gill Sans MT"/>
                <a:cs typeface="Gill Sans MT"/>
              </a:rPr>
              <a:t>lt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rincipl</a:t>
            </a:r>
            <a:r>
              <a:rPr lang="en-US" sz="2400" spc="-10">
                <a:latin typeface="Gill Sans MT"/>
                <a:cs typeface="Gill Sans MT"/>
              </a:rPr>
              <a:t>es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o</a:t>
            </a:r>
            <a:r>
              <a:rPr lang="en-US" sz="2400">
                <a:latin typeface="Gill Sans MT"/>
                <a:cs typeface="Gill Sans MT"/>
              </a:rPr>
              <a:t>f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45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e</a:t>
            </a:r>
            <a:r>
              <a:rPr lang="en-US" sz="2400" spc="-35">
                <a:latin typeface="Gill Sans MT"/>
                <a:cs typeface="Gill Sans MT"/>
              </a:rPr>
              <a:t>r</a:t>
            </a:r>
            <a:r>
              <a:rPr lang="en-US" sz="2400">
                <a:latin typeface="Gill Sans MT"/>
                <a:cs typeface="Gill Sans MT"/>
              </a:rPr>
              <a:t>cept</a:t>
            </a:r>
            <a:r>
              <a:rPr lang="en-US" sz="2400" spc="-5">
                <a:latin typeface="Gill Sans MT"/>
                <a:cs typeface="Gill Sans MT"/>
              </a:rPr>
              <a:t>i</a:t>
            </a:r>
            <a:r>
              <a:rPr lang="en-US" sz="2400" spc="-10">
                <a:latin typeface="Gill Sans MT"/>
                <a:cs typeface="Gill Sans MT"/>
              </a:rPr>
              <a:t>on”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6598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9931" y="2943469"/>
            <a:ext cx="5740400" cy="3863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1C08B-9277-DB01-B848-5F437995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95" dirty="0"/>
              <a:t>p</a:t>
            </a:r>
            <a:r>
              <a:rPr lang="en-US" spc="20" dirty="0"/>
              <a:t>r</a:t>
            </a:r>
            <a:r>
              <a:rPr lang="en-US" spc="-50" dirty="0"/>
              <a:t>o</a:t>
            </a:r>
            <a:r>
              <a:rPr lang="en-US" spc="235" dirty="0"/>
              <a:t>xim</a:t>
            </a:r>
            <a:r>
              <a:rPr lang="en-US" spc="70" dirty="0"/>
              <a:t>i</a:t>
            </a:r>
            <a:r>
              <a:rPr lang="en-US" spc="204" dirty="0"/>
              <a:t>ty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F6054C-265C-4D02-F3EB-3A32FBD8EC65}"/>
              </a:ext>
            </a:extLst>
          </p:cNvPr>
          <p:cNvSpPr txBox="1">
            <a:spLocks/>
          </p:cNvSpPr>
          <p:nvPr/>
        </p:nvSpPr>
        <p:spPr>
          <a:xfrm>
            <a:off x="8196263" y="8435975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Bang</a:t>
            </a:r>
            <a:r>
              <a:rPr lang="en-US" sz="2400" spc="-180">
                <a:latin typeface="Gill Sans MT"/>
                <a:cs typeface="Gill Sans MT"/>
              </a:rPr>
              <a:t> </a:t>
            </a:r>
            <a:r>
              <a:rPr lang="en-US" sz="2400" spc="-145">
                <a:latin typeface="Gill Sans MT"/>
                <a:cs typeface="Gill Sans MT"/>
              </a:rPr>
              <a:t>W</a:t>
            </a:r>
            <a:r>
              <a:rPr lang="en-US" sz="2400" spc="-10">
                <a:latin typeface="Gill Sans MT"/>
                <a:cs typeface="Gill Sans MT"/>
              </a:rPr>
              <a:t>ong</a:t>
            </a:r>
            <a:r>
              <a:rPr lang="en-US" sz="2400" spc="105">
                <a:latin typeface="Gill Sans MT"/>
                <a:cs typeface="Gill Sans MT"/>
              </a:rPr>
              <a:t>, </a:t>
            </a:r>
            <a:r>
              <a:rPr lang="en-US" sz="2400" spc="-10">
                <a:latin typeface="Gill Sans MT"/>
                <a:cs typeface="Gill Sans MT"/>
              </a:rPr>
              <a:t>“</a:t>
            </a:r>
            <a:r>
              <a:rPr lang="en-US" sz="2400">
                <a:latin typeface="Gill Sans MT"/>
                <a:cs typeface="Gill Sans MT"/>
              </a:rPr>
              <a:t>G</a:t>
            </a:r>
            <a:r>
              <a:rPr lang="en-US" sz="2400" spc="-10">
                <a:latin typeface="Gill Sans MT"/>
                <a:cs typeface="Gill Sans MT"/>
              </a:rPr>
              <a:t>esta</a:t>
            </a:r>
            <a:r>
              <a:rPr lang="en-US" sz="2400">
                <a:latin typeface="Gill Sans MT"/>
                <a:cs typeface="Gill Sans MT"/>
              </a:rPr>
              <a:t>lt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rincipl</a:t>
            </a:r>
            <a:r>
              <a:rPr lang="en-US" sz="2400" spc="-10">
                <a:latin typeface="Gill Sans MT"/>
                <a:cs typeface="Gill Sans MT"/>
              </a:rPr>
              <a:t>es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1”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Na</a:t>
            </a:r>
            <a:r>
              <a:rPr lang="en-US" sz="2400">
                <a:latin typeface="Gill Sans MT"/>
                <a:cs typeface="Gill Sans MT"/>
              </a:rPr>
              <a:t>tu</a:t>
            </a:r>
            <a:r>
              <a:rPr lang="en-US" sz="2400" spc="-30">
                <a:latin typeface="Gill Sans MT"/>
                <a:cs typeface="Gill Sans MT"/>
              </a:rPr>
              <a:t>r</a:t>
            </a:r>
            <a:r>
              <a:rPr lang="en-US" sz="2400">
                <a:latin typeface="Gill Sans MT"/>
                <a:cs typeface="Gill Sans MT"/>
              </a:rPr>
              <a:t>e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Methods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73056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50531" y="2496246"/>
            <a:ext cx="8827008" cy="6233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D76936-54B5-49F6-7DC6-81404D6F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55" dirty="0"/>
              <a:t>co</a:t>
            </a:r>
            <a:r>
              <a:rPr lang="en-US" spc="85" dirty="0"/>
              <a:t>nnectedness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7984331" y="8458200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spc="-100" dirty="0">
                <a:latin typeface="Gill Sans MT"/>
                <a:cs typeface="Gill Sans MT"/>
              </a:rPr>
              <a:t>W</a:t>
            </a:r>
            <a:r>
              <a:rPr lang="en-US" sz="2400" spc="-10" dirty="0">
                <a:latin typeface="Gill Sans MT"/>
                <a:cs typeface="Gill Sans MT"/>
              </a:rPr>
              <a:t>a</a:t>
            </a:r>
            <a:r>
              <a:rPr lang="en-US" sz="2400" spc="-40" dirty="0">
                <a:latin typeface="Gill Sans MT"/>
                <a:cs typeface="Gill Sans MT"/>
              </a:rPr>
              <a:t>r</a:t>
            </a:r>
            <a:r>
              <a:rPr lang="en-US" sz="2400" spc="25" dirty="0">
                <a:latin typeface="Gill Sans MT"/>
                <a:cs typeface="Gill Sans MT"/>
              </a:rPr>
              <a:t>e</a:t>
            </a:r>
            <a:r>
              <a:rPr lang="en-US" sz="2400" spc="105" dirty="0">
                <a:latin typeface="Gill Sans MT"/>
                <a:cs typeface="Gill Sans MT"/>
              </a:rPr>
              <a:t>, </a:t>
            </a:r>
            <a:r>
              <a:rPr lang="en-US" sz="2400" spc="-10" dirty="0">
                <a:latin typeface="Gill Sans MT"/>
                <a:cs typeface="Gill Sans MT"/>
              </a:rPr>
              <a:t>“</a:t>
            </a:r>
            <a:r>
              <a:rPr lang="en-US" sz="2400" dirty="0">
                <a:latin typeface="Gill Sans MT"/>
                <a:cs typeface="Gill Sans MT"/>
              </a:rPr>
              <a:t>In</a:t>
            </a:r>
            <a:r>
              <a:rPr lang="en-US" sz="2400" spc="-15" dirty="0">
                <a:latin typeface="Gill Sans MT"/>
                <a:cs typeface="Gill Sans MT"/>
              </a:rPr>
              <a:t>f</a:t>
            </a:r>
            <a:r>
              <a:rPr lang="en-US" sz="2400" spc="-10" dirty="0">
                <a:latin typeface="Gill Sans MT"/>
                <a:cs typeface="Gill Sans MT"/>
              </a:rPr>
              <a:t>orma</a:t>
            </a:r>
            <a:r>
              <a:rPr lang="en-US" sz="2400" dirty="0">
                <a:latin typeface="Gill Sans MT"/>
                <a:cs typeface="Gill Sans MT"/>
              </a:rPr>
              <a:t>ti</a:t>
            </a:r>
            <a:r>
              <a:rPr lang="en-US" sz="2400" spc="-10" dirty="0">
                <a:latin typeface="Gill Sans MT"/>
                <a:cs typeface="Gill Sans MT"/>
              </a:rPr>
              <a:t>o</a:t>
            </a:r>
            <a:r>
              <a:rPr lang="en-US" sz="2400" dirty="0">
                <a:latin typeface="Gill Sans MT"/>
                <a:cs typeface="Gill Sans MT"/>
              </a:rPr>
              <a:t>n</a:t>
            </a:r>
            <a:r>
              <a:rPr lang="en-US" sz="2400" spc="-215" dirty="0"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</a:rPr>
              <a:t>Vi</a:t>
            </a:r>
            <a:r>
              <a:rPr lang="en-US" sz="2400" spc="-10" dirty="0">
                <a:latin typeface="Gill Sans MT"/>
                <a:cs typeface="Gill Sans MT"/>
              </a:rPr>
              <a:t>sua</a:t>
            </a:r>
            <a:r>
              <a:rPr lang="en-US" sz="2400" dirty="0">
                <a:latin typeface="Gill Sans MT"/>
                <a:cs typeface="Gill Sans MT"/>
              </a:rPr>
              <a:t>li</a:t>
            </a:r>
            <a:r>
              <a:rPr lang="en-US" sz="2400" spc="-10" dirty="0">
                <a:latin typeface="Gill Sans MT"/>
                <a:cs typeface="Gill Sans MT"/>
              </a:rPr>
              <a:t>za</a:t>
            </a:r>
            <a:r>
              <a:rPr lang="en-US" sz="2400" dirty="0">
                <a:latin typeface="Gill Sans MT"/>
                <a:cs typeface="Gill Sans MT"/>
              </a:rPr>
              <a:t>ti</a:t>
            </a:r>
            <a:r>
              <a:rPr lang="en-US" sz="2400" spc="-10" dirty="0">
                <a:latin typeface="Gill Sans MT"/>
                <a:cs typeface="Gill Sans MT"/>
              </a:rPr>
              <a:t>on”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40669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41431" y="2489200"/>
            <a:ext cx="2057400" cy="588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03004" y="3071725"/>
            <a:ext cx="181102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800" dirty="0">
                <a:latin typeface="Gill Sans MT"/>
                <a:cs typeface="Gill Sans MT"/>
              </a:rPr>
              <a:t>S</a:t>
            </a:r>
            <a:r>
              <a:rPr sz="3800" spc="-5" dirty="0">
                <a:latin typeface="Gill Sans MT"/>
                <a:cs typeface="Gill Sans MT"/>
              </a:rPr>
              <a:t>i</a:t>
            </a:r>
            <a:r>
              <a:rPr sz="3800" dirty="0">
                <a:latin typeface="Gill Sans MT"/>
                <a:cs typeface="Gill Sans MT"/>
              </a:rPr>
              <a:t>m</a:t>
            </a:r>
            <a:r>
              <a:rPr sz="3800" spc="-5" dirty="0">
                <a:latin typeface="Gill Sans MT"/>
                <a:cs typeface="Gill Sans MT"/>
              </a:rPr>
              <a:t>il</a:t>
            </a:r>
            <a:r>
              <a:rPr sz="3800" spc="-20" dirty="0">
                <a:latin typeface="Gill Sans MT"/>
                <a:cs typeface="Gill Sans MT"/>
              </a:rPr>
              <a:t>a</a:t>
            </a:r>
            <a:r>
              <a:rPr sz="3800" dirty="0">
                <a:latin typeface="Gill Sans MT"/>
                <a:cs typeface="Gill Sans MT"/>
              </a:rPr>
              <a:t>r</a:t>
            </a:r>
            <a:r>
              <a:rPr sz="3800" spc="-5" dirty="0">
                <a:latin typeface="Gill Sans MT"/>
                <a:cs typeface="Gill Sans MT"/>
              </a:rPr>
              <a:t>i</a:t>
            </a:r>
            <a:r>
              <a:rPr sz="3800" spc="-15" dirty="0">
                <a:latin typeface="Gill Sans MT"/>
                <a:cs typeface="Gill Sans MT"/>
              </a:rPr>
              <a:t>ty</a:t>
            </a:r>
            <a:endParaRPr sz="3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8822" y="5065625"/>
            <a:ext cx="233299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800" spc="-25" dirty="0">
                <a:latin typeface="Gill Sans MT"/>
                <a:cs typeface="Gill Sans MT"/>
              </a:rPr>
              <a:t>Connect</a:t>
            </a:r>
            <a:r>
              <a:rPr sz="3800" spc="-5" dirty="0">
                <a:latin typeface="Gill Sans MT"/>
                <a:cs typeface="Gill Sans MT"/>
              </a:rPr>
              <a:t>i</a:t>
            </a:r>
            <a:r>
              <a:rPr sz="3800" spc="-25" dirty="0">
                <a:latin typeface="Gill Sans MT"/>
                <a:cs typeface="Gill Sans MT"/>
              </a:rPr>
              <a:t>o</a:t>
            </a:r>
            <a:r>
              <a:rPr sz="3800" dirty="0">
                <a:latin typeface="Gill Sans MT"/>
                <a:cs typeface="Gill Sans MT"/>
              </a:rPr>
              <a:t>n</a:t>
            </a:r>
            <a:endParaRPr sz="3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3750" y="7250025"/>
            <a:ext cx="193167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800" dirty="0">
                <a:latin typeface="Gill Sans MT"/>
                <a:cs typeface="Gill Sans MT"/>
              </a:rPr>
              <a:t>Enc</a:t>
            </a:r>
            <a:r>
              <a:rPr sz="3800" spc="-5" dirty="0">
                <a:latin typeface="Gill Sans MT"/>
                <a:cs typeface="Gill Sans MT"/>
              </a:rPr>
              <a:t>l</a:t>
            </a:r>
            <a:r>
              <a:rPr sz="3800" spc="-20" dirty="0">
                <a:latin typeface="Gill Sans MT"/>
                <a:cs typeface="Gill Sans MT"/>
              </a:rPr>
              <a:t>osu</a:t>
            </a:r>
            <a:r>
              <a:rPr sz="3800" spc="-95" dirty="0">
                <a:latin typeface="Gill Sans MT"/>
                <a:cs typeface="Gill Sans MT"/>
              </a:rPr>
              <a:t>r</a:t>
            </a:r>
            <a:r>
              <a:rPr sz="3800" dirty="0">
                <a:latin typeface="Gill Sans MT"/>
                <a:cs typeface="Gill Sans MT"/>
              </a:rPr>
              <a:t>e</a:t>
            </a:r>
            <a:endParaRPr sz="3800">
              <a:latin typeface="Gill Sans MT"/>
              <a:cs typeface="Gill Sans M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604F880-0576-1C64-E60B-BC4BB265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C8057D9-3626-CCC7-CA19-4322E8B48F90}"/>
              </a:ext>
            </a:extLst>
          </p:cNvPr>
          <p:cNvSpPr txBox="1">
            <a:spLocks/>
          </p:cNvSpPr>
          <p:nvPr/>
        </p:nvSpPr>
        <p:spPr>
          <a:xfrm>
            <a:off x="8196263" y="8435975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Bang</a:t>
            </a:r>
            <a:r>
              <a:rPr lang="en-US" sz="2400" spc="-180">
                <a:latin typeface="Gill Sans MT"/>
                <a:cs typeface="Gill Sans MT"/>
              </a:rPr>
              <a:t> </a:t>
            </a:r>
            <a:r>
              <a:rPr lang="en-US" sz="2400" spc="-145">
                <a:latin typeface="Gill Sans MT"/>
                <a:cs typeface="Gill Sans MT"/>
              </a:rPr>
              <a:t>W</a:t>
            </a:r>
            <a:r>
              <a:rPr lang="en-US" sz="2400" spc="-10">
                <a:latin typeface="Gill Sans MT"/>
                <a:cs typeface="Gill Sans MT"/>
              </a:rPr>
              <a:t>ong</a:t>
            </a:r>
            <a:r>
              <a:rPr lang="en-US" sz="2400" spc="105">
                <a:latin typeface="Gill Sans MT"/>
                <a:cs typeface="Gill Sans MT"/>
              </a:rPr>
              <a:t>, </a:t>
            </a:r>
            <a:r>
              <a:rPr lang="en-US" sz="2400" spc="-10">
                <a:latin typeface="Gill Sans MT"/>
                <a:cs typeface="Gill Sans MT"/>
              </a:rPr>
              <a:t>“</a:t>
            </a:r>
            <a:r>
              <a:rPr lang="en-US" sz="2400">
                <a:latin typeface="Gill Sans MT"/>
                <a:cs typeface="Gill Sans MT"/>
              </a:rPr>
              <a:t>G</a:t>
            </a:r>
            <a:r>
              <a:rPr lang="en-US" sz="2400" spc="-10">
                <a:latin typeface="Gill Sans MT"/>
                <a:cs typeface="Gill Sans MT"/>
              </a:rPr>
              <a:t>esta</a:t>
            </a:r>
            <a:r>
              <a:rPr lang="en-US" sz="2400">
                <a:latin typeface="Gill Sans MT"/>
                <a:cs typeface="Gill Sans MT"/>
              </a:rPr>
              <a:t>lt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rincipl</a:t>
            </a:r>
            <a:r>
              <a:rPr lang="en-US" sz="2400" spc="-10">
                <a:latin typeface="Gill Sans MT"/>
                <a:cs typeface="Gill Sans MT"/>
              </a:rPr>
              <a:t>es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1”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Na</a:t>
            </a:r>
            <a:r>
              <a:rPr lang="en-US" sz="2400">
                <a:latin typeface="Gill Sans MT"/>
                <a:cs typeface="Gill Sans MT"/>
              </a:rPr>
              <a:t>tu</a:t>
            </a:r>
            <a:r>
              <a:rPr lang="en-US" sz="2400" spc="-30">
                <a:latin typeface="Gill Sans MT"/>
                <a:cs typeface="Gill Sans MT"/>
              </a:rPr>
              <a:t>r</a:t>
            </a:r>
            <a:r>
              <a:rPr lang="en-US" sz="2400">
                <a:latin typeface="Gill Sans MT"/>
                <a:cs typeface="Gill Sans MT"/>
              </a:rPr>
              <a:t>e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Methods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58262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7932" y="2095500"/>
            <a:ext cx="4270587" cy="330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35332" y="2273300"/>
            <a:ext cx="4270587" cy="330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1326" y="2057400"/>
            <a:ext cx="2042405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290"/>
              </a:spcBef>
            </a:pPr>
            <a:r>
              <a:rPr sz="3800" spc="-20" dirty="0">
                <a:latin typeface="Gill Sans MT"/>
                <a:cs typeface="Gill Sans MT"/>
              </a:rPr>
              <a:t>p</a:t>
            </a:r>
            <a:r>
              <a:rPr sz="3800" spc="-110" dirty="0">
                <a:latin typeface="Gill Sans MT"/>
                <a:cs typeface="Gill Sans MT"/>
              </a:rPr>
              <a:t>r</a:t>
            </a:r>
            <a:r>
              <a:rPr sz="3800" spc="-85" dirty="0">
                <a:latin typeface="Gill Sans MT"/>
                <a:cs typeface="Gill Sans MT"/>
              </a:rPr>
              <a:t>o</a:t>
            </a:r>
            <a:r>
              <a:rPr sz="3800" dirty="0">
                <a:latin typeface="Gill Sans MT"/>
                <a:cs typeface="Gill Sans MT"/>
              </a:rPr>
              <a:t>x</a:t>
            </a:r>
            <a:r>
              <a:rPr sz="3800" spc="-5" dirty="0">
                <a:latin typeface="Gill Sans MT"/>
                <a:cs typeface="Gill Sans MT"/>
              </a:rPr>
              <a:t>i</a:t>
            </a:r>
            <a:r>
              <a:rPr sz="3800" dirty="0">
                <a:latin typeface="Gill Sans MT"/>
                <a:cs typeface="Gill Sans MT"/>
              </a:rPr>
              <a:t>m</a:t>
            </a:r>
            <a:r>
              <a:rPr sz="3800" spc="-5" dirty="0">
                <a:latin typeface="Gill Sans MT"/>
                <a:cs typeface="Gill Sans MT"/>
              </a:rPr>
              <a:t>i</a:t>
            </a:r>
            <a:r>
              <a:rPr sz="3800" spc="-15" dirty="0">
                <a:latin typeface="Gill Sans MT"/>
                <a:cs typeface="Gill Sans MT"/>
              </a:rPr>
              <a:t>ty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81991" y="2131925"/>
            <a:ext cx="1776095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800" spc="-15" dirty="0">
                <a:latin typeface="Gill Sans MT"/>
                <a:cs typeface="Gill Sans MT"/>
              </a:rPr>
              <a:t>s</a:t>
            </a:r>
            <a:r>
              <a:rPr sz="3800" spc="-5" dirty="0">
                <a:latin typeface="Gill Sans MT"/>
                <a:cs typeface="Gill Sans MT"/>
              </a:rPr>
              <a:t>i</a:t>
            </a:r>
            <a:r>
              <a:rPr sz="3800" dirty="0">
                <a:latin typeface="Gill Sans MT"/>
                <a:cs typeface="Gill Sans MT"/>
              </a:rPr>
              <a:t>m</a:t>
            </a:r>
            <a:r>
              <a:rPr sz="3800" spc="-5" dirty="0">
                <a:latin typeface="Gill Sans MT"/>
                <a:cs typeface="Gill Sans MT"/>
              </a:rPr>
              <a:t>il</a:t>
            </a:r>
            <a:r>
              <a:rPr sz="3800" spc="-20" dirty="0">
                <a:latin typeface="Gill Sans MT"/>
                <a:cs typeface="Gill Sans MT"/>
              </a:rPr>
              <a:t>a</a:t>
            </a:r>
            <a:r>
              <a:rPr sz="3800" dirty="0">
                <a:latin typeface="Gill Sans MT"/>
                <a:cs typeface="Gill Sans MT"/>
              </a:rPr>
              <a:t>r</a:t>
            </a:r>
            <a:r>
              <a:rPr sz="3800" spc="-5" dirty="0">
                <a:latin typeface="Gill Sans MT"/>
                <a:cs typeface="Gill Sans MT"/>
              </a:rPr>
              <a:t>i</a:t>
            </a:r>
            <a:r>
              <a:rPr sz="3800" spc="-15" dirty="0">
                <a:latin typeface="Gill Sans MT"/>
                <a:cs typeface="Gill Sans MT"/>
              </a:rPr>
              <a:t>ty</a:t>
            </a:r>
            <a:endParaRPr sz="38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36532" y="5689600"/>
            <a:ext cx="4270587" cy="330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07058" y="5611725"/>
            <a:ext cx="192151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800" dirty="0">
                <a:latin typeface="Gill Sans MT"/>
                <a:cs typeface="Gill Sans MT"/>
              </a:rPr>
              <a:t>encl</a:t>
            </a:r>
            <a:r>
              <a:rPr sz="3800" spc="-20" dirty="0">
                <a:latin typeface="Gill Sans MT"/>
                <a:cs typeface="Gill Sans MT"/>
              </a:rPr>
              <a:t>osu</a:t>
            </a:r>
            <a:r>
              <a:rPr sz="3800" spc="-95" dirty="0">
                <a:latin typeface="Gill Sans MT"/>
                <a:cs typeface="Gill Sans MT"/>
              </a:rPr>
              <a:t>r</a:t>
            </a:r>
            <a:r>
              <a:rPr sz="3800" dirty="0">
                <a:latin typeface="Gill Sans MT"/>
                <a:cs typeface="Gill Sans MT"/>
              </a:rPr>
              <a:t>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E82469-A211-2CD8-D67B-B5978ED6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8196263" y="8458200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dirty="0"/>
              <a:t>Jorge Camoes</a:t>
            </a:r>
          </a:p>
        </p:txBody>
      </p:sp>
    </p:spTree>
    <p:extLst>
      <p:ext uri="{BB962C8B-B14F-4D97-AF65-F5344CB8AC3E}">
        <p14:creationId xmlns:p14="http://schemas.microsoft.com/office/powerpoint/2010/main" val="88120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571331" y="2273300"/>
            <a:ext cx="6197600" cy="520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801E4E-DFEC-F558-A624-A60048EB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continuity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522AA2C-4F9A-6B0D-067C-3CF065323697}"/>
              </a:ext>
            </a:extLst>
          </p:cNvPr>
          <p:cNvSpPr txBox="1">
            <a:spLocks/>
          </p:cNvSpPr>
          <p:nvPr/>
        </p:nvSpPr>
        <p:spPr>
          <a:xfrm>
            <a:off x="8196263" y="8435975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Bang</a:t>
            </a:r>
            <a:r>
              <a:rPr lang="en-US" sz="2400" spc="-180">
                <a:latin typeface="Gill Sans MT"/>
                <a:cs typeface="Gill Sans MT"/>
              </a:rPr>
              <a:t> </a:t>
            </a:r>
            <a:r>
              <a:rPr lang="en-US" sz="2400" spc="-145">
                <a:latin typeface="Gill Sans MT"/>
                <a:cs typeface="Gill Sans MT"/>
              </a:rPr>
              <a:t>W</a:t>
            </a:r>
            <a:r>
              <a:rPr lang="en-US" sz="2400" spc="-10">
                <a:latin typeface="Gill Sans MT"/>
                <a:cs typeface="Gill Sans MT"/>
              </a:rPr>
              <a:t>ong</a:t>
            </a:r>
            <a:r>
              <a:rPr lang="en-US" sz="2400" spc="105">
                <a:latin typeface="Gill Sans MT"/>
                <a:cs typeface="Gill Sans MT"/>
              </a:rPr>
              <a:t>, </a:t>
            </a:r>
            <a:r>
              <a:rPr lang="en-US" sz="2400" spc="-10">
                <a:latin typeface="Gill Sans MT"/>
                <a:cs typeface="Gill Sans MT"/>
              </a:rPr>
              <a:t>“</a:t>
            </a:r>
            <a:r>
              <a:rPr lang="en-US" sz="2400">
                <a:latin typeface="Gill Sans MT"/>
                <a:cs typeface="Gill Sans MT"/>
              </a:rPr>
              <a:t>G</a:t>
            </a:r>
            <a:r>
              <a:rPr lang="en-US" sz="2400" spc="-10">
                <a:latin typeface="Gill Sans MT"/>
                <a:cs typeface="Gill Sans MT"/>
              </a:rPr>
              <a:t>esta</a:t>
            </a:r>
            <a:r>
              <a:rPr lang="en-US" sz="2400">
                <a:latin typeface="Gill Sans MT"/>
                <a:cs typeface="Gill Sans MT"/>
              </a:rPr>
              <a:t>lt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rincipl</a:t>
            </a:r>
            <a:r>
              <a:rPr lang="en-US" sz="2400" spc="-10">
                <a:latin typeface="Gill Sans MT"/>
                <a:cs typeface="Gill Sans MT"/>
              </a:rPr>
              <a:t>es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1”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Na</a:t>
            </a:r>
            <a:r>
              <a:rPr lang="en-US" sz="2400">
                <a:latin typeface="Gill Sans MT"/>
                <a:cs typeface="Gill Sans MT"/>
              </a:rPr>
              <a:t>tu</a:t>
            </a:r>
            <a:r>
              <a:rPr lang="en-US" sz="2400" spc="-30">
                <a:latin typeface="Gill Sans MT"/>
                <a:cs typeface="Gill Sans MT"/>
              </a:rPr>
              <a:t>r</a:t>
            </a:r>
            <a:r>
              <a:rPr lang="en-US" sz="2400">
                <a:latin typeface="Gill Sans MT"/>
                <a:cs typeface="Gill Sans MT"/>
              </a:rPr>
              <a:t>e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Methods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9342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610EF9-627E-3C21-0E00-D5350404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Spot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21F594-05A4-1F9D-494C-2581DE79D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 one eye, stair at +, move around until the image changes</a:t>
            </a:r>
          </a:p>
        </p:txBody>
      </p:sp>
      <p:pic>
        <p:nvPicPr>
          <p:cNvPr id="2050" name="Picture 2" descr="https://visionaryeyecare.files.wordpress.com/2008/08/blindspotgreenyellowjpeg1.jpg?w=500&amp;h=3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1" y="4191000"/>
            <a:ext cx="436021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visionaryeyecare.files.wordpress.com/2008/08/blindspotgreenyellowlinejpe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03" y="4191000"/>
            <a:ext cx="436567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visionaryeyecare.files.wordpress.com/2008/08/blindspotreddotsjpeg.jpg?w=500&amp;h=3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931" y="4191000"/>
            <a:ext cx="433658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152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37931" y="2044143"/>
            <a:ext cx="7264400" cy="5652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299773-C548-B7AA-EAF5-A74AC19E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continuity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CFF5A50-F8D4-0916-151D-9B72D136B601}"/>
              </a:ext>
            </a:extLst>
          </p:cNvPr>
          <p:cNvSpPr txBox="1">
            <a:spLocks/>
          </p:cNvSpPr>
          <p:nvPr/>
        </p:nvSpPr>
        <p:spPr>
          <a:xfrm>
            <a:off x="8196263" y="8435975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Bang</a:t>
            </a:r>
            <a:r>
              <a:rPr lang="en-US" sz="2400" spc="-180">
                <a:latin typeface="Gill Sans MT"/>
                <a:cs typeface="Gill Sans MT"/>
              </a:rPr>
              <a:t> </a:t>
            </a:r>
            <a:r>
              <a:rPr lang="en-US" sz="2400" spc="-145">
                <a:latin typeface="Gill Sans MT"/>
                <a:cs typeface="Gill Sans MT"/>
              </a:rPr>
              <a:t>W</a:t>
            </a:r>
            <a:r>
              <a:rPr lang="en-US" sz="2400" spc="-10">
                <a:latin typeface="Gill Sans MT"/>
                <a:cs typeface="Gill Sans MT"/>
              </a:rPr>
              <a:t>ong</a:t>
            </a:r>
            <a:r>
              <a:rPr lang="en-US" sz="2400" spc="105">
                <a:latin typeface="Gill Sans MT"/>
                <a:cs typeface="Gill Sans MT"/>
              </a:rPr>
              <a:t>, </a:t>
            </a:r>
            <a:r>
              <a:rPr lang="en-US" sz="2400" spc="-10">
                <a:latin typeface="Gill Sans MT"/>
                <a:cs typeface="Gill Sans MT"/>
              </a:rPr>
              <a:t>“</a:t>
            </a:r>
            <a:r>
              <a:rPr lang="en-US" sz="2400">
                <a:latin typeface="Gill Sans MT"/>
                <a:cs typeface="Gill Sans MT"/>
              </a:rPr>
              <a:t>G</a:t>
            </a:r>
            <a:r>
              <a:rPr lang="en-US" sz="2400" spc="-10">
                <a:latin typeface="Gill Sans MT"/>
                <a:cs typeface="Gill Sans MT"/>
              </a:rPr>
              <a:t>esta</a:t>
            </a:r>
            <a:r>
              <a:rPr lang="en-US" sz="2400">
                <a:latin typeface="Gill Sans MT"/>
                <a:cs typeface="Gill Sans MT"/>
              </a:rPr>
              <a:t>lt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rincipl</a:t>
            </a:r>
            <a:r>
              <a:rPr lang="en-US" sz="2400" spc="-10">
                <a:latin typeface="Gill Sans MT"/>
                <a:cs typeface="Gill Sans MT"/>
              </a:rPr>
              <a:t>es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1”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Na</a:t>
            </a:r>
            <a:r>
              <a:rPr lang="en-US" sz="2400">
                <a:latin typeface="Gill Sans MT"/>
                <a:cs typeface="Gill Sans MT"/>
              </a:rPr>
              <a:t>tu</a:t>
            </a:r>
            <a:r>
              <a:rPr lang="en-US" sz="2400" spc="-30">
                <a:latin typeface="Gill Sans MT"/>
                <a:cs typeface="Gill Sans MT"/>
              </a:rPr>
              <a:t>r</a:t>
            </a:r>
            <a:r>
              <a:rPr lang="en-US" sz="2400">
                <a:latin typeface="Gill Sans MT"/>
                <a:cs typeface="Gill Sans MT"/>
              </a:rPr>
              <a:t>e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Methods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86161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12962" y="2418431"/>
            <a:ext cx="5328584" cy="5615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74584" y="2418431"/>
            <a:ext cx="5434972" cy="5620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912B43-0AB2-7C94-8BDE-F5009BC1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0CEB3D4-9CCA-DEB5-C4DF-482DA80362AB}"/>
              </a:ext>
            </a:extLst>
          </p:cNvPr>
          <p:cNvSpPr txBox="1">
            <a:spLocks/>
          </p:cNvSpPr>
          <p:nvPr/>
        </p:nvSpPr>
        <p:spPr>
          <a:xfrm>
            <a:off x="8196263" y="8435975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Bang</a:t>
            </a:r>
            <a:r>
              <a:rPr lang="en-US" sz="2400" spc="-180">
                <a:latin typeface="Gill Sans MT"/>
                <a:cs typeface="Gill Sans MT"/>
              </a:rPr>
              <a:t> </a:t>
            </a:r>
            <a:r>
              <a:rPr lang="en-US" sz="2400" spc="-145">
                <a:latin typeface="Gill Sans MT"/>
                <a:cs typeface="Gill Sans MT"/>
              </a:rPr>
              <a:t>W</a:t>
            </a:r>
            <a:r>
              <a:rPr lang="en-US" sz="2400" spc="-10">
                <a:latin typeface="Gill Sans MT"/>
                <a:cs typeface="Gill Sans MT"/>
              </a:rPr>
              <a:t>ong</a:t>
            </a:r>
            <a:r>
              <a:rPr lang="en-US" sz="2400" spc="105">
                <a:latin typeface="Gill Sans MT"/>
                <a:cs typeface="Gill Sans MT"/>
              </a:rPr>
              <a:t>, </a:t>
            </a:r>
            <a:r>
              <a:rPr lang="en-US" sz="2400" spc="-10">
                <a:latin typeface="Gill Sans MT"/>
                <a:cs typeface="Gill Sans MT"/>
              </a:rPr>
              <a:t>“</a:t>
            </a:r>
            <a:r>
              <a:rPr lang="en-US" sz="2400">
                <a:latin typeface="Gill Sans MT"/>
                <a:cs typeface="Gill Sans MT"/>
              </a:rPr>
              <a:t>G</a:t>
            </a:r>
            <a:r>
              <a:rPr lang="en-US" sz="2400" spc="-10">
                <a:latin typeface="Gill Sans MT"/>
                <a:cs typeface="Gill Sans MT"/>
              </a:rPr>
              <a:t>esta</a:t>
            </a:r>
            <a:r>
              <a:rPr lang="en-US" sz="2400">
                <a:latin typeface="Gill Sans MT"/>
                <a:cs typeface="Gill Sans MT"/>
              </a:rPr>
              <a:t>lt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rincipl</a:t>
            </a:r>
            <a:r>
              <a:rPr lang="en-US" sz="2400" spc="-10">
                <a:latin typeface="Gill Sans MT"/>
                <a:cs typeface="Gill Sans MT"/>
              </a:rPr>
              <a:t>es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1”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Na</a:t>
            </a:r>
            <a:r>
              <a:rPr lang="en-US" sz="2400">
                <a:latin typeface="Gill Sans MT"/>
                <a:cs typeface="Gill Sans MT"/>
              </a:rPr>
              <a:t>tu</a:t>
            </a:r>
            <a:r>
              <a:rPr lang="en-US" sz="2400" spc="-30">
                <a:latin typeface="Gill Sans MT"/>
                <a:cs typeface="Gill Sans MT"/>
              </a:rPr>
              <a:t>r</a:t>
            </a:r>
            <a:r>
              <a:rPr lang="en-US" sz="2400">
                <a:latin typeface="Gill Sans MT"/>
                <a:cs typeface="Gill Sans MT"/>
              </a:rPr>
              <a:t>e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Methods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55832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83732" y="3149600"/>
            <a:ext cx="4741393" cy="472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97131" y="2705100"/>
            <a:ext cx="5537200" cy="582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E65A1-672F-0CA1-8369-0D26A9A3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/ ground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663A330-7A88-5A50-3CB8-FA734E8D8CF9}"/>
              </a:ext>
            </a:extLst>
          </p:cNvPr>
          <p:cNvSpPr txBox="1">
            <a:spLocks/>
          </p:cNvSpPr>
          <p:nvPr/>
        </p:nvSpPr>
        <p:spPr>
          <a:xfrm>
            <a:off x="8196263" y="8435975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Bang</a:t>
            </a:r>
            <a:r>
              <a:rPr lang="en-US" sz="2400" spc="-180">
                <a:latin typeface="Gill Sans MT"/>
                <a:cs typeface="Gill Sans MT"/>
              </a:rPr>
              <a:t> </a:t>
            </a:r>
            <a:r>
              <a:rPr lang="en-US" sz="2400" spc="-145">
                <a:latin typeface="Gill Sans MT"/>
                <a:cs typeface="Gill Sans MT"/>
              </a:rPr>
              <a:t>W</a:t>
            </a:r>
            <a:r>
              <a:rPr lang="en-US" sz="2400" spc="-10">
                <a:latin typeface="Gill Sans MT"/>
                <a:cs typeface="Gill Sans MT"/>
              </a:rPr>
              <a:t>ong</a:t>
            </a:r>
            <a:r>
              <a:rPr lang="en-US" sz="2400" spc="105">
                <a:latin typeface="Gill Sans MT"/>
                <a:cs typeface="Gill Sans MT"/>
              </a:rPr>
              <a:t>, </a:t>
            </a:r>
            <a:r>
              <a:rPr lang="en-US" sz="2400" spc="-10">
                <a:latin typeface="Gill Sans MT"/>
                <a:cs typeface="Gill Sans MT"/>
              </a:rPr>
              <a:t>“</a:t>
            </a:r>
            <a:r>
              <a:rPr lang="en-US" sz="2400">
                <a:latin typeface="Gill Sans MT"/>
                <a:cs typeface="Gill Sans MT"/>
              </a:rPr>
              <a:t>G</a:t>
            </a:r>
            <a:r>
              <a:rPr lang="en-US" sz="2400" spc="-10">
                <a:latin typeface="Gill Sans MT"/>
                <a:cs typeface="Gill Sans MT"/>
              </a:rPr>
              <a:t>esta</a:t>
            </a:r>
            <a:r>
              <a:rPr lang="en-US" sz="2400">
                <a:latin typeface="Gill Sans MT"/>
                <a:cs typeface="Gill Sans MT"/>
              </a:rPr>
              <a:t>lt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rincipl</a:t>
            </a:r>
            <a:r>
              <a:rPr lang="en-US" sz="2400" spc="-10">
                <a:latin typeface="Gill Sans MT"/>
                <a:cs typeface="Gill Sans MT"/>
              </a:rPr>
              <a:t>es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1”</a:t>
            </a:r>
            <a:r>
              <a:rPr lang="en-US" sz="2400">
                <a:latin typeface="Gill Sans MT"/>
                <a:cs typeface="Gill Sans MT"/>
              </a:rPr>
              <a:t>,</a:t>
            </a:r>
            <a:r>
              <a:rPr lang="en-US" sz="2400" spc="-14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Na</a:t>
            </a:r>
            <a:r>
              <a:rPr lang="en-US" sz="2400">
                <a:latin typeface="Gill Sans MT"/>
                <a:cs typeface="Gill Sans MT"/>
              </a:rPr>
              <a:t>tu</a:t>
            </a:r>
            <a:r>
              <a:rPr lang="en-US" sz="2400" spc="-30">
                <a:latin typeface="Gill Sans MT"/>
                <a:cs typeface="Gill Sans MT"/>
              </a:rPr>
              <a:t>r</a:t>
            </a:r>
            <a:r>
              <a:rPr lang="en-US" sz="2400">
                <a:latin typeface="Gill Sans MT"/>
                <a:cs typeface="Gill Sans MT"/>
              </a:rPr>
              <a:t>e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Methods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64678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A460B-799C-EB40-1B14-706B470F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fate</a:t>
            </a:r>
          </a:p>
        </p:txBody>
      </p:sp>
      <p:sp>
        <p:nvSpPr>
          <p:cNvPr id="2" name="Rectangle 1"/>
          <p:cNvSpPr/>
          <p:nvPr/>
        </p:nvSpPr>
        <p:spPr>
          <a:xfrm>
            <a:off x="5007885" y="5113020"/>
            <a:ext cx="548640" cy="548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74531" y="5108171"/>
            <a:ext cx="548640" cy="548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76767" y="6842760"/>
            <a:ext cx="548640" cy="548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59891" y="5382491"/>
            <a:ext cx="548640" cy="548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874091" y="5966807"/>
            <a:ext cx="548640" cy="548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FA3B1DA-288D-ADF8-0361-D65877444775}"/>
              </a:ext>
            </a:extLst>
          </p:cNvPr>
          <p:cNvSpPr txBox="1">
            <a:spLocks/>
          </p:cNvSpPr>
          <p:nvPr/>
        </p:nvSpPr>
        <p:spPr>
          <a:xfrm>
            <a:off x="8196263" y="85344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400" spc="-10">
                <a:latin typeface="Gill Sans MT"/>
                <a:cs typeface="Gill Sans MT"/>
              </a:rPr>
              <a:t>Andy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>
                <a:latin typeface="Gill Sans MT"/>
                <a:cs typeface="Gill Sans MT"/>
              </a:rPr>
              <a:t>Rutl</a:t>
            </a:r>
            <a:r>
              <a:rPr lang="en-US" sz="2400" spc="-10">
                <a:latin typeface="Gill Sans MT"/>
                <a:cs typeface="Gill Sans MT"/>
              </a:rPr>
              <a:t>edg</a:t>
            </a:r>
            <a:r>
              <a:rPr lang="en-US" sz="2400" spc="25">
                <a:latin typeface="Gill Sans MT"/>
                <a:cs typeface="Gill Sans MT"/>
              </a:rPr>
              <a:t>e</a:t>
            </a:r>
            <a:r>
              <a:rPr lang="en-US" sz="2400" spc="105">
                <a:latin typeface="Gill Sans MT"/>
                <a:cs typeface="Gill Sans MT"/>
              </a:rPr>
              <a:t>, </a:t>
            </a:r>
            <a:r>
              <a:rPr lang="en-US" sz="2400" spc="-10">
                <a:latin typeface="Gill Sans MT"/>
                <a:cs typeface="Gill Sans MT"/>
              </a:rPr>
              <a:t>“</a:t>
            </a:r>
            <a:r>
              <a:rPr lang="en-US" sz="2400">
                <a:latin typeface="Gill Sans MT"/>
                <a:cs typeface="Gill Sans MT"/>
              </a:rPr>
              <a:t>G</a:t>
            </a:r>
            <a:r>
              <a:rPr lang="en-US" sz="2400" spc="-10">
                <a:latin typeface="Gill Sans MT"/>
                <a:cs typeface="Gill Sans MT"/>
              </a:rPr>
              <a:t>esta</a:t>
            </a:r>
            <a:r>
              <a:rPr lang="en-US" sz="2400">
                <a:latin typeface="Gill Sans MT"/>
                <a:cs typeface="Gill Sans MT"/>
              </a:rPr>
              <a:t>lt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rincipl</a:t>
            </a:r>
            <a:r>
              <a:rPr lang="en-US" sz="2400" spc="-10">
                <a:latin typeface="Gill Sans MT"/>
                <a:cs typeface="Gill Sans MT"/>
              </a:rPr>
              <a:t>es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10">
                <a:latin typeface="Gill Sans MT"/>
                <a:cs typeface="Gill Sans MT"/>
              </a:rPr>
              <a:t>o</a:t>
            </a:r>
            <a:r>
              <a:rPr lang="en-US" sz="2400">
                <a:latin typeface="Gill Sans MT"/>
                <a:cs typeface="Gill Sans MT"/>
              </a:rPr>
              <a:t>f</a:t>
            </a:r>
            <a:r>
              <a:rPr lang="en-US" sz="2400" spc="-5">
                <a:latin typeface="Gill Sans MT"/>
                <a:cs typeface="Gill Sans MT"/>
              </a:rPr>
              <a:t> </a:t>
            </a:r>
            <a:r>
              <a:rPr lang="en-US" sz="2400" spc="-45">
                <a:latin typeface="Gill Sans MT"/>
                <a:cs typeface="Gill Sans MT"/>
              </a:rPr>
              <a:t>P</a:t>
            </a:r>
            <a:r>
              <a:rPr lang="en-US" sz="2400">
                <a:latin typeface="Gill Sans MT"/>
                <a:cs typeface="Gill Sans MT"/>
              </a:rPr>
              <a:t>e</a:t>
            </a:r>
            <a:r>
              <a:rPr lang="en-US" sz="2400" spc="-35">
                <a:latin typeface="Gill Sans MT"/>
                <a:cs typeface="Gill Sans MT"/>
              </a:rPr>
              <a:t>r</a:t>
            </a:r>
            <a:r>
              <a:rPr lang="en-US" sz="2400">
                <a:latin typeface="Gill Sans MT"/>
                <a:cs typeface="Gill Sans MT"/>
              </a:rPr>
              <a:t>cept</a:t>
            </a:r>
            <a:r>
              <a:rPr lang="en-US" sz="2400" spc="-5">
                <a:latin typeface="Gill Sans MT"/>
                <a:cs typeface="Gill Sans MT"/>
              </a:rPr>
              <a:t>i</a:t>
            </a:r>
            <a:r>
              <a:rPr lang="en-US" sz="2400" spc="-10">
                <a:latin typeface="Gill Sans MT"/>
                <a:cs typeface="Gill Sans MT"/>
              </a:rPr>
              <a:t>on”</a:t>
            </a:r>
            <a:endParaRPr lang="en-US" sz="24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471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8037E-6 -1.19792E-6 L 0.10986 -1.1979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672E-6 2.1875E-6 L 0.10986 2.187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608E-6 4.63542E-6 L 0.01757 -0.165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9" y="-8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925E-6 -4.94792E-6 L 0.01757 -0.165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9" y="-83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4798E-6 3.90625E-6 L 0.01757 -0.1658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9" y="-8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B6DADA-7472-674D-1C08-31535F8B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169" b="1" dirty="0"/>
              <a:t>similarity</a:t>
            </a:r>
            <a:r>
              <a:rPr lang="en-US" sz="4169" dirty="0"/>
              <a:t>: things that look like each other (size, color, shape) are related</a:t>
            </a:r>
          </a:p>
          <a:p>
            <a:r>
              <a:rPr lang="en-US" sz="4169" b="1" dirty="0"/>
              <a:t>proximity</a:t>
            </a:r>
            <a:r>
              <a:rPr lang="en-US" sz="4169" dirty="0"/>
              <a:t>: things that are visually close to each other are related</a:t>
            </a:r>
          </a:p>
          <a:p>
            <a:r>
              <a:rPr lang="en-US" sz="4169" b="1" dirty="0"/>
              <a:t>connection</a:t>
            </a:r>
            <a:r>
              <a:rPr lang="en-US" sz="4169" dirty="0"/>
              <a:t>: things that are visually connected are related</a:t>
            </a:r>
          </a:p>
          <a:p>
            <a:r>
              <a:rPr lang="en-US" sz="4169" b="1" dirty="0"/>
              <a:t>continuity</a:t>
            </a:r>
            <a:r>
              <a:rPr lang="en-US" sz="4169" dirty="0"/>
              <a:t>: we complete hidden objects into simple, familiar shapes</a:t>
            </a:r>
          </a:p>
          <a:p>
            <a:r>
              <a:rPr lang="en-US" sz="4169" b="1" dirty="0"/>
              <a:t>closure</a:t>
            </a:r>
            <a:r>
              <a:rPr lang="en-US" sz="4169" dirty="0"/>
              <a:t>: we see incomplete shapes as complete</a:t>
            </a:r>
          </a:p>
          <a:p>
            <a:r>
              <a:rPr lang="en-US" sz="4169" b="1" dirty="0"/>
              <a:t>figure / ground</a:t>
            </a:r>
            <a:r>
              <a:rPr lang="en-US" sz="4169" dirty="0"/>
              <a:t>: elements are perceived as either figures or background</a:t>
            </a:r>
          </a:p>
          <a:p>
            <a:r>
              <a:rPr lang="en-US" sz="4169" b="1" dirty="0"/>
              <a:t>common fate</a:t>
            </a:r>
            <a:r>
              <a:rPr lang="en-US" sz="4169" dirty="0"/>
              <a:t>: elements with the same moving direction are perceived as a unit</a:t>
            </a:r>
          </a:p>
        </p:txBody>
      </p:sp>
    </p:spTree>
    <p:extLst>
      <p:ext uri="{BB962C8B-B14F-4D97-AF65-F5344CB8AC3E}">
        <p14:creationId xmlns:p14="http://schemas.microsoft.com/office/powerpoint/2010/main" val="2698840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3386DE-CFCC-B1A5-F8B5-E89925C6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Gestalt principles give us a conceptual understanding of the way our mind converts shapes into structured thought.</a:t>
            </a:r>
          </a:p>
          <a:p>
            <a:pPr lvl="1"/>
            <a:endParaRPr lang="en-US" dirty="0"/>
          </a:p>
          <a:p>
            <a:r>
              <a:rPr lang="en-US" b="1" dirty="0"/>
              <a:t>Using the Gestalt principles wisely will lead improve performance in interpretation of visualizations. Poor use may cause users to see things that aren’t there…</a:t>
            </a:r>
          </a:p>
        </p:txBody>
      </p:sp>
    </p:spTree>
    <p:extLst>
      <p:ext uri="{BB962C8B-B14F-4D97-AF65-F5344CB8AC3E}">
        <p14:creationId xmlns:p14="http://schemas.microsoft.com/office/powerpoint/2010/main" val="903366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2549467" y="1828800"/>
            <a:ext cx="12241328" cy="701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96786-D49B-9A12-D001-4ECF53FB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3928938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0028" y="2070100"/>
            <a:ext cx="5467502" cy="500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36831" y="1308100"/>
            <a:ext cx="5689600" cy="6518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37418" y="7848157"/>
            <a:ext cx="423291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-320" dirty="0">
                <a:latin typeface="Lucida Sans"/>
                <a:cs typeface="Lucida Sans"/>
              </a:rPr>
              <a:t>120</a:t>
            </a:r>
            <a:r>
              <a:rPr sz="4200" spc="-280" dirty="0">
                <a:latin typeface="Lucida Sans"/>
                <a:cs typeface="Lucida Sans"/>
              </a:rPr>
              <a:t> </a:t>
            </a:r>
            <a:r>
              <a:rPr sz="4200" spc="350" dirty="0">
                <a:latin typeface="Lucida Sans"/>
                <a:cs typeface="Lucida Sans"/>
              </a:rPr>
              <a:t>m</a:t>
            </a:r>
            <a:r>
              <a:rPr sz="4200" spc="70" dirty="0">
                <a:latin typeface="Lucida Sans"/>
                <a:cs typeface="Lucida Sans"/>
              </a:rPr>
              <a:t>i</a:t>
            </a:r>
            <a:r>
              <a:rPr sz="4200" spc="-20" dirty="0">
                <a:latin typeface="Lucida Sans"/>
                <a:cs typeface="Lucida Sans"/>
              </a:rPr>
              <a:t>l</a:t>
            </a:r>
            <a:r>
              <a:rPr sz="4200" spc="95" dirty="0">
                <a:latin typeface="Lucida Sans"/>
                <a:cs typeface="Lucida Sans"/>
              </a:rPr>
              <a:t>l</a:t>
            </a:r>
            <a:r>
              <a:rPr sz="4200" spc="70" dirty="0">
                <a:latin typeface="Lucida Sans"/>
                <a:cs typeface="Lucida Sans"/>
              </a:rPr>
              <a:t>i</a:t>
            </a:r>
            <a:r>
              <a:rPr sz="4200" spc="5" dirty="0">
                <a:latin typeface="Lucida Sans"/>
                <a:cs typeface="Lucida Sans"/>
              </a:rPr>
              <a:t>o</a:t>
            </a:r>
            <a:r>
              <a:rPr sz="4200" spc="260" dirty="0">
                <a:latin typeface="Lucida Sans"/>
                <a:cs typeface="Lucida Sans"/>
              </a:rPr>
              <a:t>n</a:t>
            </a:r>
            <a:r>
              <a:rPr sz="4200" spc="-280" dirty="0">
                <a:latin typeface="Lucida Sans"/>
                <a:cs typeface="Lucida Sans"/>
              </a:rPr>
              <a:t> </a:t>
            </a:r>
            <a:r>
              <a:rPr sz="4200" spc="25" dirty="0">
                <a:latin typeface="Lucida Sans"/>
                <a:cs typeface="Lucida Sans"/>
              </a:rPr>
              <a:t>r</a:t>
            </a:r>
            <a:r>
              <a:rPr sz="4200" spc="-25" dirty="0">
                <a:latin typeface="Lucida Sans"/>
                <a:cs typeface="Lucida Sans"/>
              </a:rPr>
              <a:t>ods</a:t>
            </a:r>
            <a:endParaRPr sz="4200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2562" y="7848157"/>
            <a:ext cx="460565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200" spc="65" dirty="0">
                <a:latin typeface="Lucida Sans"/>
                <a:cs typeface="Lucida Sans"/>
              </a:rPr>
              <a:t>5-6</a:t>
            </a:r>
            <a:r>
              <a:rPr sz="4200" spc="-280" dirty="0">
                <a:latin typeface="Lucida Sans"/>
                <a:cs typeface="Lucida Sans"/>
              </a:rPr>
              <a:t> </a:t>
            </a:r>
            <a:r>
              <a:rPr sz="4200" spc="350" dirty="0">
                <a:latin typeface="Lucida Sans"/>
                <a:cs typeface="Lucida Sans"/>
              </a:rPr>
              <a:t>m</a:t>
            </a:r>
            <a:r>
              <a:rPr sz="4200" spc="70" dirty="0">
                <a:latin typeface="Lucida Sans"/>
                <a:cs typeface="Lucida Sans"/>
              </a:rPr>
              <a:t>i</a:t>
            </a:r>
            <a:r>
              <a:rPr sz="4200" spc="-20" dirty="0">
                <a:latin typeface="Lucida Sans"/>
                <a:cs typeface="Lucida Sans"/>
              </a:rPr>
              <a:t>l</a:t>
            </a:r>
            <a:r>
              <a:rPr sz="4200" spc="95" dirty="0">
                <a:latin typeface="Lucida Sans"/>
                <a:cs typeface="Lucida Sans"/>
              </a:rPr>
              <a:t>l</a:t>
            </a:r>
            <a:r>
              <a:rPr sz="4200" spc="70" dirty="0">
                <a:latin typeface="Lucida Sans"/>
                <a:cs typeface="Lucida Sans"/>
              </a:rPr>
              <a:t>i</a:t>
            </a:r>
            <a:r>
              <a:rPr sz="4200" spc="5" dirty="0">
                <a:latin typeface="Lucida Sans"/>
                <a:cs typeface="Lucida Sans"/>
              </a:rPr>
              <a:t>o</a:t>
            </a:r>
            <a:r>
              <a:rPr sz="4200" spc="260" dirty="0">
                <a:latin typeface="Lucida Sans"/>
                <a:cs typeface="Lucida Sans"/>
              </a:rPr>
              <a:t>n</a:t>
            </a:r>
            <a:r>
              <a:rPr sz="4200" spc="-280" dirty="0">
                <a:latin typeface="Lucida Sans"/>
                <a:cs typeface="Lucida Sans"/>
              </a:rPr>
              <a:t> </a:t>
            </a:r>
            <a:r>
              <a:rPr sz="4200" spc="85" dirty="0">
                <a:latin typeface="Lucida Sans"/>
                <a:cs typeface="Lucida Sans"/>
              </a:rPr>
              <a:t>c</a:t>
            </a:r>
            <a:r>
              <a:rPr sz="4200" spc="80" dirty="0">
                <a:latin typeface="Lucida Sans"/>
                <a:cs typeface="Lucida Sans"/>
              </a:rPr>
              <a:t>o</a:t>
            </a:r>
            <a:r>
              <a:rPr sz="4200" spc="45" dirty="0">
                <a:latin typeface="Lucida Sans"/>
                <a:cs typeface="Lucida Sans"/>
              </a:rPr>
              <a:t>nes</a:t>
            </a:r>
            <a:endParaRPr sz="4200" dirty="0">
              <a:latin typeface="Lucida Sans"/>
              <a:cs typeface="Lucida San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2384425" y="8575675"/>
            <a:ext cx="14955838" cy="339725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2000" spc="-100" dirty="0" err="1">
                <a:latin typeface="Gill Sans MT"/>
                <a:cs typeface="Gill Sans MT"/>
              </a:rPr>
              <a:t>W</a:t>
            </a:r>
            <a:r>
              <a:rPr lang="en-US" sz="2000" spc="-10" dirty="0" err="1">
                <a:latin typeface="Gill Sans MT"/>
                <a:cs typeface="Gill Sans MT"/>
              </a:rPr>
              <a:t>and</a:t>
            </a:r>
            <a:r>
              <a:rPr lang="en-US" sz="2000" dirty="0" err="1">
                <a:latin typeface="Gill Sans MT"/>
                <a:cs typeface="Gill Sans MT"/>
              </a:rPr>
              <a:t>ell</a:t>
            </a:r>
            <a:r>
              <a:rPr lang="en-US" sz="2000" spc="105" dirty="0">
                <a:latin typeface="Gill Sans MT"/>
                <a:cs typeface="Gill Sans MT"/>
              </a:rPr>
              <a:t>,</a:t>
            </a:r>
            <a:r>
              <a:rPr lang="en-US" sz="2000" spc="-10" dirty="0">
                <a:latin typeface="Gill Sans MT"/>
                <a:cs typeface="Gill Sans MT"/>
              </a:rPr>
              <a:t>“</a:t>
            </a:r>
            <a:r>
              <a:rPr lang="en-US" sz="2000" spc="-25" dirty="0">
                <a:latin typeface="Gill Sans MT"/>
                <a:cs typeface="Gill Sans MT"/>
              </a:rPr>
              <a:t>F</a:t>
            </a:r>
            <a:r>
              <a:rPr lang="en-US" sz="2000" spc="-10" dirty="0">
                <a:latin typeface="Gill Sans MT"/>
                <a:cs typeface="Gill Sans MT"/>
              </a:rPr>
              <a:t>ounda</a:t>
            </a:r>
            <a:r>
              <a:rPr lang="en-US" sz="2000" dirty="0">
                <a:latin typeface="Gill Sans MT"/>
                <a:cs typeface="Gill Sans MT"/>
              </a:rPr>
              <a:t>ti</a:t>
            </a:r>
            <a:r>
              <a:rPr lang="en-US" sz="2000" spc="-10" dirty="0">
                <a:latin typeface="Gill Sans MT"/>
                <a:cs typeface="Gill Sans MT"/>
              </a:rPr>
              <a:t>ons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spc="-10" dirty="0">
                <a:latin typeface="Gill Sans MT"/>
                <a:cs typeface="Gill Sans MT"/>
              </a:rPr>
              <a:t>of </a:t>
            </a:r>
            <a:r>
              <a:rPr lang="en-US" sz="2000" spc="-21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Vi</a:t>
            </a:r>
            <a:r>
              <a:rPr lang="en-US" sz="2000" spc="-10" dirty="0">
                <a:latin typeface="Gill Sans MT"/>
                <a:cs typeface="Gill Sans MT"/>
              </a:rPr>
              <a:t>s</a:t>
            </a:r>
            <a:r>
              <a:rPr lang="en-US" sz="2000" dirty="0">
                <a:latin typeface="Gill Sans MT"/>
                <a:cs typeface="Gill Sans MT"/>
              </a:rPr>
              <a:t>i</a:t>
            </a:r>
            <a:r>
              <a:rPr lang="en-US" sz="2000" spc="-10" dirty="0">
                <a:latin typeface="Gill Sans MT"/>
                <a:cs typeface="Gill Sans MT"/>
              </a:rPr>
              <a:t>on”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(left) </a:t>
            </a:r>
            <a:r>
              <a:rPr lang="en-US" sz="2000" spc="-15" dirty="0">
                <a:latin typeface="Gill Sans MT"/>
                <a:cs typeface="Gill Sans MT"/>
              </a:rPr>
              <a:t>D</a:t>
            </a:r>
            <a:r>
              <a:rPr lang="en-US" sz="2000" spc="-60" dirty="0">
                <a:latin typeface="Gill Sans MT"/>
                <a:cs typeface="Gill Sans MT"/>
              </a:rPr>
              <a:t>a</a:t>
            </a:r>
            <a:r>
              <a:rPr lang="en-US" sz="2000" dirty="0">
                <a:latin typeface="Gill Sans MT"/>
                <a:cs typeface="Gill Sans MT"/>
              </a:rPr>
              <a:t>vi</a:t>
            </a:r>
            <a:r>
              <a:rPr lang="en-US" sz="2000" spc="-10" dirty="0">
                <a:latin typeface="Gill Sans MT"/>
                <a:cs typeface="Gill Sans MT"/>
              </a:rPr>
              <a:t>d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dirty="0" err="1">
                <a:latin typeface="Gill Sans MT"/>
                <a:cs typeface="Gill Sans MT"/>
              </a:rPr>
              <a:t>R</a:t>
            </a:r>
            <a:r>
              <a:rPr lang="en-US" sz="2000" spc="70" dirty="0" err="1">
                <a:latin typeface="Gill Sans MT"/>
                <a:cs typeface="Gill Sans MT"/>
              </a:rPr>
              <a:t>.</a:t>
            </a:r>
            <a:r>
              <a:rPr lang="en-US" sz="2000" dirty="0" err="1">
                <a:latin typeface="Gill Sans MT"/>
                <a:cs typeface="Gill Sans MT"/>
              </a:rPr>
              <a:t>Willi</a:t>
            </a:r>
            <a:r>
              <a:rPr lang="en-US" sz="2000" spc="-10" dirty="0" err="1">
                <a:latin typeface="Gill Sans MT"/>
                <a:cs typeface="Gill Sans MT"/>
              </a:rPr>
              <a:t>ams</a:t>
            </a:r>
            <a:r>
              <a:rPr lang="en-US" sz="2000" dirty="0">
                <a:latin typeface="Gill Sans MT"/>
                <a:cs typeface="Gill Sans MT"/>
              </a:rPr>
              <a:t>,</a:t>
            </a:r>
            <a:r>
              <a:rPr lang="en-US" sz="2000" spc="-14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Uni</a:t>
            </a:r>
            <a:r>
              <a:rPr lang="en-US" sz="2000" spc="-95" dirty="0">
                <a:latin typeface="Gill Sans MT"/>
                <a:cs typeface="Gill Sans MT"/>
              </a:rPr>
              <a:t>v</a:t>
            </a:r>
            <a:r>
              <a:rPr lang="en-US" sz="2000" dirty="0">
                <a:latin typeface="Gill Sans MT"/>
                <a:cs typeface="Gill Sans MT"/>
              </a:rPr>
              <a:t>.</a:t>
            </a:r>
            <a:r>
              <a:rPr lang="en-US" sz="2000" spc="-145" dirty="0">
                <a:latin typeface="Gill Sans MT"/>
                <a:cs typeface="Gill Sans MT"/>
              </a:rPr>
              <a:t> </a:t>
            </a:r>
            <a:r>
              <a:rPr lang="en-US" sz="2000" spc="-10" dirty="0">
                <a:latin typeface="Gill Sans MT"/>
                <a:cs typeface="Gill Sans MT"/>
              </a:rPr>
              <a:t>o</a:t>
            </a:r>
            <a:r>
              <a:rPr lang="en-US" sz="2000" dirty="0">
                <a:latin typeface="Gill Sans MT"/>
                <a:cs typeface="Gill Sans MT"/>
              </a:rPr>
              <a:t>f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spc="-10" dirty="0">
                <a:latin typeface="Gill Sans MT"/>
                <a:cs typeface="Gill Sans MT"/>
              </a:rPr>
              <a:t>Roches</a:t>
            </a:r>
            <a:r>
              <a:rPr lang="en-US" sz="2000" dirty="0">
                <a:latin typeface="Gill Sans MT"/>
                <a:cs typeface="Gill Sans MT"/>
              </a:rPr>
              <a:t>ter</a:t>
            </a:r>
            <a:r>
              <a:rPr lang="en-US" sz="2000" spc="-5" dirty="0">
                <a:latin typeface="Gill Sans MT"/>
                <a:cs typeface="Gill Sans MT"/>
              </a:rPr>
              <a:t> </a:t>
            </a:r>
            <a:r>
              <a:rPr lang="en-US" sz="2000" dirty="0">
                <a:latin typeface="Gill Sans MT"/>
                <a:cs typeface="Gill Sans MT"/>
              </a:rPr>
              <a:t>(ri</a:t>
            </a:r>
            <a:r>
              <a:rPr lang="en-US" sz="2000" spc="-10" dirty="0">
                <a:latin typeface="Gill Sans MT"/>
                <a:cs typeface="Gill Sans MT"/>
              </a:rPr>
              <a:t>g</a:t>
            </a:r>
            <a:r>
              <a:rPr lang="en-US" sz="2000" dirty="0">
                <a:latin typeface="Gill Sans MT"/>
                <a:cs typeface="Gill Sans MT"/>
              </a:rPr>
              <a:t>ht)</a:t>
            </a:r>
          </a:p>
        </p:txBody>
      </p:sp>
    </p:spTree>
    <p:extLst>
      <p:ext uri="{BB962C8B-B14F-4D97-AF65-F5344CB8AC3E}">
        <p14:creationId xmlns:p14="http://schemas.microsoft.com/office/powerpoint/2010/main" val="1835331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pectr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4371" y="2466976"/>
            <a:ext cx="10791520" cy="629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94D3A-61AE-E3F8-4957-563EB3A4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 Response</a:t>
            </a:r>
          </a:p>
        </p:txBody>
      </p:sp>
    </p:spTree>
    <p:extLst>
      <p:ext uri="{BB962C8B-B14F-4D97-AF65-F5344CB8AC3E}">
        <p14:creationId xmlns:p14="http://schemas.microsoft.com/office/powerpoint/2010/main" val="1187889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839279" y="1841874"/>
            <a:ext cx="6069853" cy="6069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6AC83-BF64-DE3D-44C2-4ED881DA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COLOR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(like we see in light)</a:t>
            </a:r>
          </a:p>
          <a:p>
            <a:r>
              <a:rPr lang="en-US" dirty="0"/>
              <a:t>primary: RGB</a:t>
            </a:r>
          </a:p>
          <a:p>
            <a:r>
              <a:rPr lang="en-US" dirty="0"/>
              <a:t>secondary: CMY</a:t>
            </a:r>
          </a:p>
          <a:p>
            <a:endParaRPr lang="en-US" dirty="0"/>
          </a:p>
          <a:p>
            <a:r>
              <a:rPr lang="en-US" dirty="0"/>
              <a:t>very common color space</a:t>
            </a:r>
          </a:p>
          <a:p>
            <a:r>
              <a:rPr lang="en-US" dirty="0"/>
              <a:t>not perceptually uniform</a:t>
            </a:r>
          </a:p>
          <a:p>
            <a:r>
              <a:rPr lang="en-US" dirty="0"/>
              <a:t>actual color is device-dependent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6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2345532" y="304800"/>
            <a:ext cx="12649201" cy="847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9583738" y="8534400"/>
            <a:ext cx="7756525" cy="4191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de-DE" sz="2000" spc="-100" dirty="0">
                <a:latin typeface="Gill Sans MT"/>
                <a:cs typeface="Gill Sans MT"/>
              </a:rPr>
              <a:t>W</a:t>
            </a:r>
            <a:r>
              <a:rPr lang="de-DE" sz="2000" spc="-10" dirty="0">
                <a:latin typeface="Gill Sans MT"/>
                <a:cs typeface="Gill Sans MT"/>
              </a:rPr>
              <a:t>a</a:t>
            </a:r>
            <a:r>
              <a:rPr lang="de-DE" sz="2000" spc="-40" dirty="0">
                <a:latin typeface="Gill Sans MT"/>
                <a:cs typeface="Gill Sans MT"/>
              </a:rPr>
              <a:t>r</a:t>
            </a:r>
            <a:r>
              <a:rPr lang="de-DE" sz="2000" dirty="0">
                <a:latin typeface="Gill Sans MT"/>
                <a:cs typeface="Gill Sans MT"/>
              </a:rPr>
              <a:t>e</a:t>
            </a:r>
            <a:r>
              <a:rPr lang="de-DE" sz="2000" spc="-5" dirty="0">
                <a:latin typeface="Gill Sans MT"/>
                <a:cs typeface="Gill Sans MT"/>
              </a:rPr>
              <a:t> </a:t>
            </a:r>
            <a:r>
              <a:rPr lang="de-DE" sz="2000" dirty="0">
                <a:latin typeface="Gill Sans MT"/>
                <a:cs typeface="Gill Sans MT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1118579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270331" y="1841874"/>
            <a:ext cx="6069853" cy="6069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5C2F65-6C17-8859-08A3-6611CA67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SUBTRACTIVE COLOR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(used in print ink)</a:t>
            </a:r>
          </a:p>
          <a:p>
            <a:r>
              <a:rPr lang="en-US" dirty="0"/>
              <a:t>primary: CMY</a:t>
            </a:r>
          </a:p>
          <a:p>
            <a:r>
              <a:rPr lang="en-US" dirty="0"/>
              <a:t>secondary: RGB</a:t>
            </a:r>
          </a:p>
          <a:p>
            <a:endParaRPr lang="en-US" dirty="0"/>
          </a:p>
          <a:p>
            <a:r>
              <a:rPr lang="en-US" dirty="0" err="1"/>
              <a:t>approx</a:t>
            </a:r>
            <a:r>
              <a:rPr lang="en-US" dirty="0"/>
              <a:t> black = C+M+Y</a:t>
            </a:r>
          </a:p>
          <a:p>
            <a:r>
              <a:rPr lang="en-US" dirty="0"/>
              <a:t>true black = C+M+Y+K</a:t>
            </a:r>
          </a:p>
          <a:p>
            <a:endParaRPr lang="en-US" dirty="0"/>
          </a:p>
          <a:p>
            <a:r>
              <a:rPr lang="en-US" dirty="0"/>
              <a:t>actual color is device-dependent</a:t>
            </a:r>
          </a:p>
        </p:txBody>
      </p:sp>
    </p:spTree>
    <p:extLst>
      <p:ext uri="{BB962C8B-B14F-4D97-AF65-F5344CB8AC3E}">
        <p14:creationId xmlns:p14="http://schemas.microsoft.com/office/powerpoint/2010/main" val="2810412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2F87-8946-2977-B6A3-1B74F8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 [B, L, I] (additive)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92144" y="2596444"/>
            <a:ext cx="10068788" cy="61885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Hue, Saturation, [Value, Brightness, Lightness, Intensity]</a:t>
            </a:r>
          </a:p>
          <a:p>
            <a:r>
              <a:rPr lang="en-US" dirty="0"/>
              <a:t>polar coordinate representations of RGB space</a:t>
            </a:r>
          </a:p>
          <a:p>
            <a:r>
              <a:rPr lang="en-US" dirty="0"/>
              <a:t>conical or cylindrical shaped space</a:t>
            </a:r>
          </a:p>
          <a:p>
            <a:r>
              <a:rPr lang="en-US" dirty="0"/>
              <a:t>more intuitive than RGB for color tuning</a:t>
            </a:r>
          </a:p>
          <a:p>
            <a:endParaRPr lang="en-US" dirty="0"/>
          </a:p>
          <a:p>
            <a:r>
              <a:rPr lang="en-US" u="sng" dirty="0"/>
              <a:t>hue</a:t>
            </a:r>
            <a:r>
              <a:rPr lang="en-US" dirty="0"/>
              <a:t>: what people think of as color</a:t>
            </a:r>
          </a:p>
          <a:p>
            <a:r>
              <a:rPr lang="en-US" u="sng" dirty="0"/>
              <a:t>saturation</a:t>
            </a:r>
            <a:r>
              <a:rPr lang="en-US" dirty="0"/>
              <a:t>: amount of white mixed in</a:t>
            </a:r>
          </a:p>
          <a:p>
            <a:r>
              <a:rPr lang="en-US" u="sng" dirty="0"/>
              <a:t>luminance</a:t>
            </a:r>
            <a:r>
              <a:rPr lang="en-US" dirty="0"/>
              <a:t>: amount of black mixed in</a:t>
            </a:r>
          </a:p>
          <a:p>
            <a:pPr lvl="1"/>
            <a:r>
              <a:rPr lang="en-US" dirty="0"/>
              <a:t>lightness vs value (or brightness)</a:t>
            </a:r>
          </a:p>
          <a:p>
            <a:pPr lvl="1"/>
            <a:r>
              <a:rPr lang="en-US" dirty="0"/>
              <a:t>intensity, in computer vision applications</a:t>
            </a:r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745F0E7B-80CE-C573-8CF0-36DB9FF8F9D0}"/>
              </a:ext>
            </a:extLst>
          </p:cNvPr>
          <p:cNvSpPr>
            <a:spLocks noChangeAspect="1"/>
          </p:cNvSpPr>
          <p:nvPr/>
        </p:nvSpPr>
        <p:spPr>
          <a:xfrm>
            <a:off x="11533353" y="1246776"/>
            <a:ext cx="4572000" cy="3401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>
            <a:softEdge rad="127000"/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DE17125E-1908-15D1-B8F1-8ADA0E905D9B}"/>
              </a:ext>
            </a:extLst>
          </p:cNvPr>
          <p:cNvSpPr>
            <a:spLocks noChangeAspect="1"/>
          </p:cNvSpPr>
          <p:nvPr/>
        </p:nvSpPr>
        <p:spPr>
          <a:xfrm>
            <a:off x="11622708" y="5256796"/>
            <a:ext cx="4572000" cy="3429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effectLst>
            <a:softEdge rad="127000"/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0655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>
            <a:spLocks noChangeAspect="1"/>
          </p:cNvSpPr>
          <p:nvPr/>
        </p:nvSpPr>
        <p:spPr>
          <a:xfrm>
            <a:off x="9736931" y="2175156"/>
            <a:ext cx="7022516" cy="5403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63D52-7B49-0033-B39B-B36FF28B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CIE LAB/LUV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defined &amp; perceptually </a:t>
            </a:r>
            <a:br>
              <a:rPr lang="en-US" dirty="0"/>
            </a:br>
            <a:r>
              <a:rPr lang="en-US" dirty="0"/>
              <a:t>based to include all perceivable colors</a:t>
            </a:r>
          </a:p>
          <a:p>
            <a:r>
              <a:rPr lang="en-US" dirty="0"/>
              <a:t>a: red to green</a:t>
            </a:r>
          </a:p>
          <a:p>
            <a:r>
              <a:rPr lang="en-US" dirty="0"/>
              <a:t>b: yellow to blue</a:t>
            </a:r>
          </a:p>
          <a:p>
            <a:r>
              <a:rPr lang="en-US" dirty="0"/>
              <a:t>L*: lightness (black to white)</a:t>
            </a:r>
          </a:p>
        </p:txBody>
      </p:sp>
    </p:spTree>
    <p:extLst>
      <p:ext uri="{BB962C8B-B14F-4D97-AF65-F5344CB8AC3E}">
        <p14:creationId xmlns:p14="http://schemas.microsoft.com/office/powerpoint/2010/main" val="2205064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4368E1-521D-A51E-E08C-52A5DA52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BLINDNESS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deficiency in color vision</a:t>
            </a:r>
          </a:p>
          <a:p>
            <a:r>
              <a:rPr lang="en-US" dirty="0"/>
              <a:t>typically caused by faulty cone development</a:t>
            </a:r>
          </a:p>
          <a:p>
            <a:r>
              <a:rPr lang="en-US" dirty="0"/>
              <a:t>found more in men than women</a:t>
            </a:r>
          </a:p>
          <a:p>
            <a:r>
              <a:rPr lang="en-US" dirty="0" err="1"/>
              <a:t>photopigment</a:t>
            </a:r>
            <a:r>
              <a:rPr lang="en-US" dirty="0"/>
              <a:t> genes carried in </a:t>
            </a:r>
            <a:r>
              <a:rPr lang="en-US" dirty="0" err="1"/>
              <a:t>x-chromosome</a:t>
            </a:r>
            <a:endParaRPr lang="en-US" dirty="0"/>
          </a:p>
          <a:p>
            <a:r>
              <a:rPr lang="en-US" dirty="0"/>
              <a:t>5-8% of (European origin) men and 0.5% of women</a:t>
            </a:r>
          </a:p>
        </p:txBody>
      </p:sp>
    </p:spTree>
    <p:extLst>
      <p:ext uri="{BB962C8B-B14F-4D97-AF65-F5344CB8AC3E}">
        <p14:creationId xmlns:p14="http://schemas.microsoft.com/office/powerpoint/2010/main" val="401177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4332239" y="232272"/>
            <a:ext cx="8675784" cy="8606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7242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hlinkClick r:id="rId2"/>
            <a:extLst>
              <a:ext uri="{FF2B5EF4-FFF2-40B4-BE49-F238E27FC236}">
                <a16:creationId xmlns:a16="http://schemas.microsoft.com/office/drawing/2014/main" id="{ABB13C0E-6406-4C41-9E72-E9CBD21D32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2" y="381000"/>
            <a:ext cx="11831638" cy="8105775"/>
          </a:xfrm>
        </p:spPr>
      </p:pic>
    </p:spTree>
    <p:extLst>
      <p:ext uri="{BB962C8B-B14F-4D97-AF65-F5344CB8AC3E}">
        <p14:creationId xmlns:p14="http://schemas.microsoft.com/office/powerpoint/2010/main" val="609469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7731" y="2768600"/>
            <a:ext cx="4089400" cy="449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28931" y="2768600"/>
            <a:ext cx="3987800" cy="431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1590" y="4078777"/>
            <a:ext cx="0" cy="937894"/>
          </a:xfrm>
          <a:custGeom>
            <a:avLst/>
            <a:gdLst/>
            <a:ahLst/>
            <a:cxnLst/>
            <a:rect l="l" t="t" r="r" b="b"/>
            <a:pathLst>
              <a:path h="937895">
                <a:moveTo>
                  <a:pt x="0" y="937359"/>
                </a:moveTo>
                <a:lnTo>
                  <a:pt x="0" y="0"/>
                </a:lnTo>
              </a:path>
            </a:pathLst>
          </a:custGeom>
          <a:ln w="25350">
            <a:solidFill>
              <a:srgbClr val="9C9C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58568" y="4281451"/>
            <a:ext cx="0" cy="2305685"/>
          </a:xfrm>
          <a:custGeom>
            <a:avLst/>
            <a:gdLst/>
            <a:ahLst/>
            <a:cxnLst/>
            <a:rect l="l" t="t" r="r" b="b"/>
            <a:pathLst>
              <a:path h="2305684">
                <a:moveTo>
                  <a:pt x="0" y="2305396"/>
                </a:moveTo>
                <a:lnTo>
                  <a:pt x="0" y="0"/>
                </a:lnTo>
              </a:path>
            </a:pathLst>
          </a:custGeom>
          <a:ln w="38025">
            <a:solidFill>
              <a:srgbClr val="9C97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64177" y="4091444"/>
            <a:ext cx="0" cy="937894"/>
          </a:xfrm>
          <a:custGeom>
            <a:avLst/>
            <a:gdLst/>
            <a:ahLst/>
            <a:cxnLst/>
            <a:rect l="l" t="t" r="r" b="b"/>
            <a:pathLst>
              <a:path h="937895">
                <a:moveTo>
                  <a:pt x="0" y="937359"/>
                </a:moveTo>
                <a:lnTo>
                  <a:pt x="0" y="0"/>
                </a:lnTo>
              </a:path>
            </a:pathLst>
          </a:custGeom>
          <a:ln w="25350">
            <a:solidFill>
              <a:srgbClr val="A0A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3219" y="5016136"/>
            <a:ext cx="443865" cy="0"/>
          </a:xfrm>
          <a:custGeom>
            <a:avLst/>
            <a:gdLst/>
            <a:ahLst/>
            <a:cxnLst/>
            <a:rect l="l" t="t" r="r" b="b"/>
            <a:pathLst>
              <a:path w="443865">
                <a:moveTo>
                  <a:pt x="0" y="0"/>
                </a:moveTo>
                <a:lnTo>
                  <a:pt x="443633" y="0"/>
                </a:lnTo>
              </a:path>
            </a:pathLst>
          </a:custGeom>
          <a:ln w="25350">
            <a:solidFill>
              <a:srgbClr val="9797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8204" y="6586073"/>
            <a:ext cx="2987675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800985" algn="l"/>
              </a:tabLst>
            </a:pPr>
            <a:r>
              <a:rPr sz="4300" spc="-10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r>
              <a:rPr sz="4150" spc="35" dirty="0">
                <a:solidFill>
                  <a:srgbClr val="908C8E"/>
                </a:solidFill>
                <a:latin typeface="Arial"/>
                <a:cs typeface="Arial"/>
              </a:rPr>
              <a:t>..</a:t>
            </a:r>
            <a:r>
              <a:rPr sz="4150" spc="135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r>
              <a:rPr sz="4300" spc="-10" dirty="0">
                <a:solidFill>
                  <a:srgbClr val="908C8E"/>
                </a:solidFill>
                <a:latin typeface="Arial"/>
                <a:cs typeface="Arial"/>
              </a:rPr>
              <a:t>..</a:t>
            </a:r>
            <a:r>
              <a:rPr sz="2900" spc="484" dirty="0">
                <a:solidFill>
                  <a:srgbClr val="A3A1A3"/>
                </a:solidFill>
                <a:latin typeface="Arial"/>
                <a:cs typeface="Arial"/>
              </a:rPr>
              <a:t>.</a:t>
            </a:r>
            <a:r>
              <a:rPr sz="4800" spc="-150" dirty="0">
                <a:solidFill>
                  <a:srgbClr val="908C8E"/>
                </a:solidFill>
                <a:latin typeface="Arial"/>
                <a:cs typeface="Arial"/>
              </a:rPr>
              <a:t>..</a:t>
            </a:r>
            <a:r>
              <a:rPr sz="3350" spc="250" dirty="0">
                <a:solidFill>
                  <a:srgbClr val="A3A1A3"/>
                </a:solidFill>
                <a:latin typeface="Arial"/>
                <a:cs typeface="Arial"/>
              </a:rPr>
              <a:t>.</a:t>
            </a:r>
            <a:r>
              <a:rPr sz="4150" spc="35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r>
              <a:rPr sz="4800" spc="90" dirty="0">
                <a:solidFill>
                  <a:srgbClr val="908C8E"/>
                </a:solidFill>
                <a:latin typeface="Times New Roman"/>
                <a:cs typeface="Times New Roman"/>
              </a:rPr>
              <a:t>.</a:t>
            </a:r>
            <a:r>
              <a:rPr sz="4800" spc="-150" dirty="0">
                <a:solidFill>
                  <a:srgbClr val="908C8E"/>
                </a:solidFill>
                <a:latin typeface="Arial"/>
                <a:cs typeface="Arial"/>
              </a:rPr>
              <a:t>..</a:t>
            </a:r>
            <a:r>
              <a:rPr sz="2900" spc="484" dirty="0">
                <a:solidFill>
                  <a:srgbClr val="A3A1A3"/>
                </a:solidFill>
                <a:latin typeface="Arial"/>
                <a:cs typeface="Arial"/>
              </a:rPr>
              <a:t>.</a:t>
            </a:r>
            <a:r>
              <a:rPr sz="5300" spc="-290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r>
              <a:rPr sz="2900" spc="280" dirty="0">
                <a:solidFill>
                  <a:srgbClr val="A3A1A3"/>
                </a:solidFill>
                <a:latin typeface="Arial"/>
                <a:cs typeface="Arial"/>
              </a:rPr>
              <a:t>.</a:t>
            </a:r>
            <a:r>
              <a:rPr lang="en-US" sz="2900" dirty="0">
                <a:solidFill>
                  <a:srgbClr val="A3A1A3"/>
                </a:solidFill>
                <a:latin typeface="Arial"/>
                <a:cs typeface="Arial"/>
              </a:rPr>
              <a:t> </a:t>
            </a:r>
            <a:r>
              <a:rPr sz="3350" spc="425" dirty="0">
                <a:solidFill>
                  <a:srgbClr val="908C8E"/>
                </a:solidFill>
                <a:latin typeface="Arial"/>
                <a:cs typeface="Arial"/>
              </a:rPr>
              <a:t>.</a:t>
            </a:r>
            <a:endParaRPr sz="33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23497" y="7082825"/>
            <a:ext cx="5822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81330" algn="l"/>
              </a:tabLst>
            </a:pPr>
            <a:r>
              <a:rPr sz="1950" spc="5" dirty="0">
                <a:solidFill>
                  <a:srgbClr val="908C8E"/>
                </a:solidFill>
                <a:latin typeface="Arial"/>
                <a:cs typeface="Arial"/>
              </a:rPr>
              <a:t>•</a:t>
            </a:r>
            <a:r>
              <a:rPr lang="en-US" sz="1950" spc="5" dirty="0">
                <a:solidFill>
                  <a:srgbClr val="908C8E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908C8E"/>
                </a:solidFill>
                <a:latin typeface="Arial"/>
                <a:cs typeface="Arial"/>
              </a:rPr>
              <a:t>•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65669" y="7078164"/>
            <a:ext cx="73406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10" dirty="0">
                <a:solidFill>
                  <a:srgbClr val="908C8E"/>
                </a:solidFill>
                <a:latin typeface="Courier New"/>
                <a:cs typeface="Courier New"/>
              </a:rPr>
              <a:t>•</a:t>
            </a:r>
            <a:r>
              <a:rPr sz="2200" spc="-40" dirty="0">
                <a:solidFill>
                  <a:srgbClr val="908C8E"/>
                </a:solidFill>
                <a:latin typeface="Courier New"/>
                <a:cs typeface="Courier New"/>
              </a:rPr>
              <a:t> </a:t>
            </a:r>
            <a:r>
              <a:rPr sz="2200" spc="-130" dirty="0">
                <a:solidFill>
                  <a:srgbClr val="908C8E"/>
                </a:solidFill>
                <a:latin typeface="Courier New"/>
                <a:cs typeface="Courier New"/>
              </a:rPr>
              <a:t>•</a:t>
            </a:r>
            <a:r>
              <a:rPr sz="2000" spc="-5" dirty="0">
                <a:solidFill>
                  <a:srgbClr val="908C8E"/>
                </a:solidFill>
                <a:latin typeface="Courier New"/>
                <a:cs typeface="Courier New"/>
              </a:rPr>
              <a:t>•</a:t>
            </a:r>
            <a:r>
              <a:rPr sz="1950" spc="5" dirty="0">
                <a:solidFill>
                  <a:srgbClr val="908C8E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7957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74131" y="533400"/>
            <a:ext cx="12192001" cy="8229600"/>
            <a:chOff x="3031330" y="1295400"/>
            <a:chExt cx="12192001" cy="8229600"/>
          </a:xfrm>
        </p:grpSpPr>
        <p:sp>
          <p:nvSpPr>
            <p:cNvPr id="2" name="object 2"/>
            <p:cNvSpPr>
              <a:spLocks noChangeAspect="1"/>
            </p:cNvSpPr>
            <p:nvPr/>
          </p:nvSpPr>
          <p:spPr>
            <a:xfrm>
              <a:off x="3031330" y="1295400"/>
              <a:ext cx="5943601" cy="8229600"/>
            </a:xfrm>
            <a:prstGeom prst="rect">
              <a:avLst/>
            </a:prstGeom>
            <a:blipFill>
              <a:blip r:embed="rId3" cstate="print"/>
              <a:srcRect/>
              <a:stretch>
                <a:fillRect l="-14530" r="-30414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>
              <a:spLocks noChangeAspect="1"/>
            </p:cNvSpPr>
            <p:nvPr/>
          </p:nvSpPr>
          <p:spPr>
            <a:xfrm>
              <a:off x="9203530" y="1295400"/>
              <a:ext cx="6019801" cy="8229600"/>
            </a:xfrm>
            <a:prstGeom prst="rect">
              <a:avLst/>
            </a:prstGeom>
            <a:blipFill>
              <a:blip r:embed="rId4" cstate="print"/>
              <a:srcRect/>
              <a:stretch>
                <a:fillRect l="-2743" r="-970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9905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2175331" y="4038600"/>
            <a:ext cx="4503831" cy="4078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FA918-B33C-3B82-DA24-E31579A1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050" lvl="1"/>
            <a:r>
              <a:rPr lang="en-US" dirty="0"/>
              <a:t>Even if you aren’t colorblind, someone you’re working with could be</a:t>
            </a:r>
          </a:p>
          <a:p>
            <a:pPr lvl="1"/>
            <a:r>
              <a:rPr lang="en-US" dirty="0"/>
              <a:t>Be sure to design with colorblindness in mind by:</a:t>
            </a:r>
          </a:p>
          <a:p>
            <a:pPr lvl="2"/>
            <a:r>
              <a:rPr lang="en-US" dirty="0"/>
              <a:t>varying hue, saturation, brightness</a:t>
            </a:r>
          </a:p>
          <a:p>
            <a:pPr lvl="2"/>
            <a:r>
              <a:rPr lang="en-US" dirty="0"/>
              <a:t>using monochrome color schemes</a:t>
            </a:r>
          </a:p>
          <a:p>
            <a:pPr lvl="2"/>
            <a:r>
              <a:rPr lang="en-US" dirty="0"/>
              <a:t>using cues besides/in addition to color</a:t>
            </a:r>
          </a:p>
          <a:p>
            <a:pPr lvl="2"/>
            <a:r>
              <a:rPr lang="en-US" dirty="0"/>
              <a:t>software solution, </a:t>
            </a:r>
            <a:r>
              <a:rPr lang="en-US" dirty="0" err="1"/>
              <a:t>vischeck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http://www.vischeck.com</a:t>
            </a:r>
            <a:r>
              <a:rPr lang="en-US" dirty="0"/>
              <a:t>)</a:t>
            </a:r>
          </a:p>
          <a:p>
            <a:pPr lvl="2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37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131" y="3416301"/>
            <a:ext cx="5905500" cy="4429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47931" y="3416301"/>
            <a:ext cx="5905500" cy="442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9DF1BF-1F30-D1FE-C485-A7DC9F8A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Sensitivity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8196263" y="8458200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dirty="0" err="1"/>
              <a:t>C.Ware</a:t>
            </a:r>
            <a:r>
              <a:rPr lang="en-US" sz="2400" dirty="0"/>
              <a:t>, “Visual Thinking for Design”</a:t>
            </a:r>
          </a:p>
        </p:txBody>
      </p:sp>
    </p:spTree>
    <p:extLst>
      <p:ext uri="{BB962C8B-B14F-4D97-AF65-F5344CB8AC3E}">
        <p14:creationId xmlns:p14="http://schemas.microsoft.com/office/powerpoint/2010/main" val="17737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9736931" y="128694"/>
            <a:ext cx="6085285" cy="868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576FD-2276-B973-45B2-775D9C2A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Foviation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782788" cy="6188570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4800" dirty="0" err="1"/>
              <a:t>Foveation</a:t>
            </a:r>
            <a:r>
              <a:rPr lang="en-US" sz="4800" dirty="0"/>
              <a:t> is relatively easy to see. The key to recognizing the phenomenon is to stair at a single word </a:t>
            </a:r>
            <a:r>
              <a:rPr lang="en-US" sz="4800" b="1" dirty="0"/>
              <a:t>on</a:t>
            </a:r>
            <a:r>
              <a:rPr lang="en-US" sz="4800" dirty="0"/>
              <a:t> the printed page. Then, without moving your gaze, note the blurriness of the surrounding text.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9932646" y="8488680"/>
            <a:ext cx="7369612" cy="326814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n-US" sz="2000" dirty="0" err="1"/>
              <a:t>C.Ware,“Visual</a:t>
            </a:r>
            <a:r>
              <a:rPr lang="en-US" sz="2000" dirty="0"/>
              <a:t> Thinking for Design”</a:t>
            </a:r>
          </a:p>
        </p:txBody>
      </p:sp>
    </p:spTree>
    <p:extLst>
      <p:ext uri="{BB962C8B-B14F-4D97-AF65-F5344CB8AC3E}">
        <p14:creationId xmlns:p14="http://schemas.microsoft.com/office/powerpoint/2010/main" val="2337187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D61F-D5AF-078E-451E-4C1EABC0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higher contrast sensitivity in the luminance than in the chrominance channel. Show preference to luminance for encoding detail.</a:t>
            </a:r>
          </a:p>
        </p:txBody>
      </p:sp>
    </p:spTree>
    <p:extLst>
      <p:ext uri="{BB962C8B-B14F-4D97-AF65-F5344CB8AC3E}">
        <p14:creationId xmlns:p14="http://schemas.microsoft.com/office/powerpoint/2010/main" val="2636847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290" y="2590800"/>
            <a:ext cx="12159682" cy="508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6765131" y="2667000"/>
            <a:ext cx="3810000" cy="472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90105A-9611-B8A6-2F88-47AA359B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</p:spTree>
    <p:extLst>
      <p:ext uri="{BB962C8B-B14F-4D97-AF65-F5344CB8AC3E}">
        <p14:creationId xmlns:p14="http://schemas.microsoft.com/office/powerpoint/2010/main" val="108662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01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4396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701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1E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93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B99C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80326" y="4241801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DBC0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3FA0C42-88A1-572A-2E38-B50E58F9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</p:spTree>
    <p:extLst>
      <p:ext uri="{BB962C8B-B14F-4D97-AF65-F5344CB8AC3E}">
        <p14:creationId xmlns:p14="http://schemas.microsoft.com/office/powerpoint/2010/main" val="2652916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01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4396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70131" y="29718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0" y="0"/>
                </a:moveTo>
                <a:lnTo>
                  <a:pt x="3810000" y="0"/>
                </a:lnTo>
                <a:lnTo>
                  <a:pt x="3810000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solidFill>
            <a:srgbClr val="D1EC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001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B99C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70131" y="4241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0"/>
                </a:moveTo>
                <a:lnTo>
                  <a:pt x="1270000" y="0"/>
                </a:lnTo>
                <a:lnTo>
                  <a:pt x="127000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DBC0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1C91DFA-DEB2-A442-82BF-E87BBD89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</p:spTree>
    <p:extLst>
      <p:ext uri="{BB962C8B-B14F-4D97-AF65-F5344CB8AC3E}">
        <p14:creationId xmlns:p14="http://schemas.microsoft.com/office/powerpoint/2010/main" val="2430789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032765" y="2795486"/>
            <a:ext cx="9080499" cy="6045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F2EE1E-DCB5-8290-E636-6212B124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</p:spTree>
    <p:extLst>
      <p:ext uri="{BB962C8B-B14F-4D97-AF65-F5344CB8AC3E}">
        <p14:creationId xmlns:p14="http://schemas.microsoft.com/office/powerpoint/2010/main" val="26178027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032765" y="2795486"/>
            <a:ext cx="9080499" cy="6045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1E2EB-61C7-CDB7-B033-DD7CC9D9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</p:spTree>
    <p:extLst>
      <p:ext uri="{BB962C8B-B14F-4D97-AF65-F5344CB8AC3E}">
        <p14:creationId xmlns:p14="http://schemas.microsoft.com/office/powerpoint/2010/main" val="3689293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F6AB5A-59D8-CB43-AC12-58159F868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31" y="1123950"/>
            <a:ext cx="10160000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76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4534" y="-76200"/>
            <a:ext cx="17509331" cy="990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02065" y="4851400"/>
            <a:ext cx="5688082" cy="425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73331" y="2146301"/>
            <a:ext cx="5524500" cy="41321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D1085-582A-6754-CDB0-93FA9531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Relativity</a:t>
            </a:r>
          </a:p>
        </p:txBody>
      </p:sp>
    </p:spTree>
    <p:extLst>
      <p:ext uri="{BB962C8B-B14F-4D97-AF65-F5344CB8AC3E}">
        <p14:creationId xmlns:p14="http://schemas.microsoft.com/office/powerpoint/2010/main" val="240663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D678-06DA-31CF-CB54-B1707651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strong propensity to assume our judgments of color are absolute, when in fact they are extremely relativistic.</a:t>
            </a:r>
          </a:p>
          <a:p>
            <a:endParaRPr lang="en-US" dirty="0"/>
          </a:p>
          <a:p>
            <a:r>
              <a:rPr lang="en-US" b="1" dirty="0"/>
              <a:t>Do your best to not place data in difficult contexts. Use color sparingly.</a:t>
            </a:r>
          </a:p>
        </p:txBody>
      </p:sp>
    </p:spTree>
    <p:extLst>
      <p:ext uri="{BB962C8B-B14F-4D97-AF65-F5344CB8AC3E}">
        <p14:creationId xmlns:p14="http://schemas.microsoft.com/office/powerpoint/2010/main" val="2219989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5906" y="2895600"/>
            <a:ext cx="12801600" cy="4635055"/>
            <a:chOff x="2805906" y="3508912"/>
            <a:chExt cx="12801600" cy="4635055"/>
          </a:xfrm>
        </p:grpSpPr>
        <p:sp>
          <p:nvSpPr>
            <p:cNvPr id="3" name="object 3"/>
            <p:cNvSpPr>
              <a:spLocks noChangeAspect="1"/>
            </p:cNvSpPr>
            <p:nvPr/>
          </p:nvSpPr>
          <p:spPr>
            <a:xfrm>
              <a:off x="2805906" y="3508912"/>
              <a:ext cx="12801600" cy="17604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>
              <a:spLocks noChangeAspect="1"/>
            </p:cNvSpPr>
            <p:nvPr/>
          </p:nvSpPr>
          <p:spPr>
            <a:xfrm>
              <a:off x="2805906" y="6404512"/>
              <a:ext cx="12801600" cy="1739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976DF1A9-0391-1525-5550-D49D6CF8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 contrast</a:t>
            </a:r>
          </a:p>
        </p:txBody>
      </p:sp>
    </p:spTree>
    <p:extLst>
      <p:ext uri="{BB962C8B-B14F-4D97-AF65-F5344CB8AC3E}">
        <p14:creationId xmlns:p14="http://schemas.microsoft.com/office/powerpoint/2010/main" val="273860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8A698D-93C9-C632-CABA-3D376191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  <a:br>
              <a:rPr lang="en-US" dirty="0"/>
            </a:b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vision at any given moment is relatively limited. Our brain “fills in the missing pieces” using a variety of evolved tools. </a:t>
            </a:r>
          </a:p>
          <a:p>
            <a:pPr lvl="1"/>
            <a:endParaRPr lang="en-US" dirty="0"/>
          </a:p>
          <a:p>
            <a:r>
              <a:rPr lang="en-US" b="1" dirty="0"/>
              <a:t>Be careful placing too much data on the screen. Crisp and clear visualizations will result in the best interpretation. </a:t>
            </a:r>
          </a:p>
        </p:txBody>
      </p:sp>
    </p:spTree>
    <p:extLst>
      <p:ext uri="{BB962C8B-B14F-4D97-AF65-F5344CB8AC3E}">
        <p14:creationId xmlns:p14="http://schemas.microsoft.com/office/powerpoint/2010/main" val="14585199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55532" y="7270411"/>
            <a:ext cx="7486892" cy="1634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 marR="5080" indent="-48260" algn="r">
              <a:lnSpc>
                <a:spcPct val="77800"/>
              </a:lnSpc>
            </a:pPr>
            <a:r>
              <a:rPr sz="4200" spc="-20" dirty="0">
                <a:latin typeface="Gill Sans"/>
                <a:cs typeface="Gill Sans"/>
              </a:rPr>
              <a:t>“the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spc="-25" dirty="0">
                <a:latin typeface="Gill Sans"/>
                <a:cs typeface="Gill Sans"/>
              </a:rPr>
              <a:t>sma</a:t>
            </a:r>
            <a:r>
              <a:rPr sz="4200" spc="-5" dirty="0">
                <a:latin typeface="Gill Sans"/>
                <a:cs typeface="Gill Sans"/>
              </a:rPr>
              <a:t>ll</a:t>
            </a:r>
            <a:r>
              <a:rPr sz="4200" dirty="0">
                <a:latin typeface="Gill Sans"/>
                <a:cs typeface="Gill Sans"/>
              </a:rPr>
              <a:t>er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dirty="0">
                <a:latin typeface="Gill Sans"/>
                <a:cs typeface="Gill Sans"/>
              </a:rPr>
              <a:t>the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spc="-30" dirty="0">
                <a:latin typeface="Gill Sans"/>
                <a:cs typeface="Gill Sans"/>
              </a:rPr>
              <a:t>ma</a:t>
            </a:r>
            <a:r>
              <a:rPr sz="4200" dirty="0">
                <a:latin typeface="Gill Sans"/>
                <a:cs typeface="Gill Sans"/>
              </a:rPr>
              <a:t>rk,</a:t>
            </a:r>
            <a:r>
              <a:rPr sz="4200" spc="-425" dirty="0">
                <a:latin typeface="Gill Sans"/>
                <a:cs typeface="Gill Sans"/>
              </a:rPr>
              <a:t> </a:t>
            </a:r>
            <a:r>
              <a:rPr sz="4200" dirty="0">
                <a:latin typeface="Gill Sans"/>
                <a:cs typeface="Gill Sans"/>
              </a:rPr>
              <a:t>the</a:t>
            </a:r>
            <a:r>
              <a:rPr sz="4200" spc="-5" dirty="0">
                <a:latin typeface="Gill Sans"/>
                <a:cs typeface="Gill Sans"/>
              </a:rPr>
              <a:t> l</a:t>
            </a:r>
            <a:r>
              <a:rPr sz="4200" spc="-20" dirty="0">
                <a:latin typeface="Gill Sans"/>
                <a:cs typeface="Gill Sans"/>
              </a:rPr>
              <a:t>ess d</a:t>
            </a:r>
            <a:r>
              <a:rPr sz="4200" spc="-5" dirty="0">
                <a:latin typeface="Gill Sans"/>
                <a:cs typeface="Gill Sans"/>
              </a:rPr>
              <a:t>i</a:t>
            </a:r>
            <a:r>
              <a:rPr sz="4200" spc="-20" dirty="0">
                <a:latin typeface="Gill Sans"/>
                <a:cs typeface="Gill Sans"/>
              </a:rPr>
              <a:t>s</a:t>
            </a:r>
            <a:r>
              <a:rPr sz="4200" dirty="0">
                <a:latin typeface="Gill Sans"/>
                <a:cs typeface="Gill Sans"/>
              </a:rPr>
              <a:t>t</a:t>
            </a:r>
            <a:r>
              <a:rPr sz="4200" spc="-5" dirty="0">
                <a:latin typeface="Gill Sans"/>
                <a:cs typeface="Gill Sans"/>
              </a:rPr>
              <a:t>i</a:t>
            </a:r>
            <a:r>
              <a:rPr sz="4200" spc="-20" dirty="0">
                <a:latin typeface="Gill Sans"/>
                <a:cs typeface="Gill Sans"/>
              </a:rPr>
              <a:t>ng</a:t>
            </a:r>
            <a:r>
              <a:rPr sz="4200" dirty="0">
                <a:latin typeface="Gill Sans"/>
                <a:cs typeface="Gill Sans"/>
              </a:rPr>
              <a:t>u</a:t>
            </a:r>
            <a:r>
              <a:rPr sz="4200" spc="-5" dirty="0">
                <a:latin typeface="Gill Sans"/>
                <a:cs typeface="Gill Sans"/>
              </a:rPr>
              <a:t>i</a:t>
            </a:r>
            <a:r>
              <a:rPr sz="4200" spc="-20" dirty="0">
                <a:latin typeface="Gill Sans"/>
                <a:cs typeface="Gill Sans"/>
              </a:rPr>
              <a:t>sha</a:t>
            </a:r>
            <a:r>
              <a:rPr sz="4200" dirty="0">
                <a:latin typeface="Gill Sans"/>
                <a:cs typeface="Gill Sans"/>
              </a:rPr>
              <a:t>b</a:t>
            </a:r>
            <a:r>
              <a:rPr sz="4200" spc="-5" dirty="0">
                <a:latin typeface="Gill Sans"/>
                <a:cs typeface="Gill Sans"/>
              </a:rPr>
              <a:t>l</a:t>
            </a:r>
            <a:r>
              <a:rPr sz="4200" dirty="0">
                <a:latin typeface="Gill Sans"/>
                <a:cs typeface="Gill Sans"/>
              </a:rPr>
              <a:t>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spc="-20" dirty="0">
                <a:latin typeface="Gill Sans"/>
                <a:cs typeface="Gill Sans"/>
              </a:rPr>
              <a:t>a</a:t>
            </a:r>
            <a:r>
              <a:rPr sz="4200" spc="-105" dirty="0">
                <a:latin typeface="Gill Sans"/>
                <a:cs typeface="Gill Sans"/>
              </a:rPr>
              <a:t>r</a:t>
            </a:r>
            <a:r>
              <a:rPr sz="4200" dirty="0">
                <a:latin typeface="Gill Sans"/>
                <a:cs typeface="Gill Sans"/>
              </a:rPr>
              <a:t>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dirty="0">
                <a:latin typeface="Gill Sans"/>
                <a:cs typeface="Gill Sans"/>
              </a:rPr>
              <a:t>the</a:t>
            </a:r>
            <a:r>
              <a:rPr sz="4200" spc="-5" dirty="0">
                <a:latin typeface="Gill Sans"/>
                <a:cs typeface="Gill Sans"/>
              </a:rPr>
              <a:t> </a:t>
            </a:r>
            <a:r>
              <a:rPr sz="4200" spc="-25" dirty="0">
                <a:latin typeface="Gill Sans"/>
                <a:cs typeface="Gill Sans"/>
              </a:rPr>
              <a:t>co</a:t>
            </a:r>
            <a:r>
              <a:rPr sz="4200" spc="-5" dirty="0">
                <a:latin typeface="Gill Sans"/>
                <a:cs typeface="Gill Sans"/>
              </a:rPr>
              <a:t>l</a:t>
            </a:r>
            <a:r>
              <a:rPr sz="4200" spc="-20" dirty="0">
                <a:latin typeface="Gill Sans"/>
                <a:cs typeface="Gill Sans"/>
              </a:rPr>
              <a:t>ors”</a:t>
            </a:r>
            <a:endParaRPr sz="4200" dirty="0">
              <a:latin typeface="Gill Sans"/>
              <a:cs typeface="Gill Sans"/>
            </a:endParaRPr>
          </a:p>
          <a:p>
            <a:pPr marR="5080" algn="r">
              <a:spcBef>
                <a:spcPts val="1995"/>
              </a:spcBef>
            </a:pPr>
            <a:r>
              <a:rPr sz="2400" i="1" dirty="0">
                <a:latin typeface="Gill Sans"/>
                <a:cs typeface="Gill Sans"/>
              </a:rPr>
              <a:t>-Ja</a:t>
            </a:r>
            <a:r>
              <a:rPr sz="2400" i="1" spc="-10" dirty="0">
                <a:latin typeface="Gill Sans"/>
                <a:cs typeface="Gill Sans"/>
              </a:rPr>
              <a:t>cques</a:t>
            </a:r>
            <a:r>
              <a:rPr sz="2400" i="1" spc="-5" dirty="0">
                <a:latin typeface="Gill Sans"/>
                <a:cs typeface="Gill Sans"/>
              </a:rPr>
              <a:t> </a:t>
            </a:r>
            <a:r>
              <a:rPr sz="2400" i="1" spc="-15" dirty="0">
                <a:latin typeface="Gill Sans"/>
                <a:cs typeface="Gill Sans"/>
              </a:rPr>
              <a:t>Be</a:t>
            </a:r>
            <a:r>
              <a:rPr sz="2400" i="1" spc="80" dirty="0">
                <a:latin typeface="Gill Sans"/>
                <a:cs typeface="Gill Sans"/>
              </a:rPr>
              <a:t>r</a:t>
            </a:r>
            <a:r>
              <a:rPr sz="2400" i="1" spc="-10" dirty="0">
                <a:latin typeface="Gill Sans"/>
                <a:cs typeface="Gill Sans"/>
              </a:rPr>
              <a:t>t</a:t>
            </a:r>
            <a:r>
              <a:rPr sz="2400" i="1" dirty="0">
                <a:latin typeface="Gill Sans"/>
                <a:cs typeface="Gill Sans"/>
              </a:rPr>
              <a:t>in</a:t>
            </a:r>
            <a:endParaRPr sz="2400" dirty="0">
              <a:latin typeface="Gill Sans"/>
              <a:cs typeface="Gill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0131" y="2952750"/>
            <a:ext cx="10160000" cy="384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13023-1DBF-D3CC-445F-0DAA9E7E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&amp; color</a:t>
            </a:r>
          </a:p>
        </p:txBody>
      </p:sp>
    </p:spTree>
    <p:extLst>
      <p:ext uri="{BB962C8B-B14F-4D97-AF65-F5344CB8AC3E}">
        <p14:creationId xmlns:p14="http://schemas.microsoft.com/office/powerpoint/2010/main" val="1663926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ECE15-844E-E5D3-343B-96E7142A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color is a relative medium—if encoding ordinal data with color, place marks on solid, neutral background</a:t>
            </a:r>
          </a:p>
          <a:p>
            <a:r>
              <a:rPr lang="en-US" dirty="0"/>
              <a:t>because of contrast effects, it is difficult to perceive absolute luminance of noncontiguous regions</a:t>
            </a:r>
          </a:p>
          <a:p>
            <a:r>
              <a:rPr lang="en-US" dirty="0"/>
              <a:t>for text, ideally use 10:1 ratio, 3:1 minimum</a:t>
            </a:r>
          </a:p>
          <a:p>
            <a:pPr>
              <a:lnSpc>
                <a:spcPct val="120000"/>
              </a:lnSpc>
            </a:pPr>
            <a:r>
              <a:rPr lang="en-US" dirty="0"/>
              <a:t>in small regions use bright, highly saturated colors</a:t>
            </a:r>
          </a:p>
          <a:p>
            <a:pPr>
              <a:lnSpc>
                <a:spcPct val="120000"/>
              </a:lnSpc>
            </a:pPr>
            <a:r>
              <a:rPr lang="en-US" dirty="0"/>
              <a:t>for points and lines use just two saturation levels</a:t>
            </a:r>
          </a:p>
          <a:p>
            <a:pPr>
              <a:lnSpc>
                <a:spcPct val="120000"/>
              </a:lnSpc>
            </a:pPr>
            <a:r>
              <a:rPr lang="en-US" dirty="0"/>
              <a:t>use low saturation pastel colors for large regions and backgrounds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459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589752-039E-7109-1A0C-F93AB965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colormap?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specifies a mapping between color and values</a:t>
            </a:r>
          </a:p>
          <a:p>
            <a:pPr lvl="2"/>
            <a:r>
              <a:rPr lang="en-US" dirty="0"/>
              <a:t>also called a transfer function</a:t>
            </a:r>
          </a:p>
          <a:p>
            <a:endParaRPr lang="en-US" dirty="0"/>
          </a:p>
          <a:p>
            <a:pPr lvl="1"/>
            <a:r>
              <a:rPr lang="en-US" dirty="0"/>
              <a:t>categorical vs ordered</a:t>
            </a:r>
          </a:p>
          <a:p>
            <a:pPr lvl="1"/>
            <a:r>
              <a:rPr lang="en-US" dirty="0"/>
              <a:t>sequential vs diverging</a:t>
            </a:r>
          </a:p>
          <a:p>
            <a:pPr lvl="1"/>
            <a:r>
              <a:rPr lang="en-US" dirty="0"/>
              <a:t>segmented vs continuous</a:t>
            </a:r>
          </a:p>
          <a:p>
            <a:pPr lvl="1"/>
            <a:r>
              <a:rPr lang="en-US" dirty="0"/>
              <a:t>univariate vs bivariate</a:t>
            </a:r>
          </a:p>
          <a:p>
            <a:endParaRPr lang="en-US" dirty="0"/>
          </a:p>
          <a:p>
            <a:r>
              <a:rPr lang="en-US" b="1" dirty="0"/>
              <a:t>expressiveness</a:t>
            </a:r>
            <a:r>
              <a:rPr lang="en-US" dirty="0"/>
              <a:t>: match </a:t>
            </a:r>
            <a:r>
              <a:rPr lang="en-US" dirty="0" err="1"/>
              <a:t>colormap</a:t>
            </a:r>
            <a:r>
              <a:rPr lang="en-US" dirty="0"/>
              <a:t> to attribute type characteristics!</a:t>
            </a:r>
          </a:p>
        </p:txBody>
      </p:sp>
      <p:sp>
        <p:nvSpPr>
          <p:cNvPr id="10" name="object 10"/>
          <p:cNvSpPr/>
          <p:nvPr/>
        </p:nvSpPr>
        <p:spPr>
          <a:xfrm>
            <a:off x="11085671" y="4168906"/>
            <a:ext cx="502920" cy="2743200"/>
          </a:xfrm>
          <a:prstGeom prst="rect">
            <a:avLst/>
          </a:prstGeom>
          <a:blipFill>
            <a:blip r:embed="rId3" cstate="print"/>
            <a:srcRect/>
            <a:stretch>
              <a:fillRect l="-13996" t="-3103" r="-11121" b="-288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50449" y="4168906"/>
            <a:ext cx="502920" cy="2743200"/>
          </a:xfrm>
          <a:prstGeom prst="rect">
            <a:avLst/>
          </a:prstGeom>
          <a:blipFill>
            <a:blip r:embed="rId4" cstate="print"/>
            <a:srcRect/>
            <a:stretch>
              <a:fillRect l="-17240" t="-6433" r="-14188" b="-442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15227" y="4168906"/>
            <a:ext cx="502920" cy="2743200"/>
          </a:xfrm>
          <a:prstGeom prst="rect">
            <a:avLst/>
          </a:prstGeom>
          <a:blipFill>
            <a:blip r:embed="rId5" cstate="print"/>
            <a:srcRect/>
            <a:stretch>
              <a:fillRect l="-16207" t="-1182" r="-16899" b="-228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21355" y="4009458"/>
            <a:ext cx="426720" cy="2594610"/>
          </a:xfrm>
          <a:custGeom>
            <a:avLst/>
            <a:gdLst/>
            <a:ahLst/>
            <a:cxnLst/>
            <a:rect l="l" t="t" r="r" b="b"/>
            <a:pathLst>
              <a:path w="426720" h="2594609">
                <a:moveTo>
                  <a:pt x="0" y="2594372"/>
                </a:moveTo>
                <a:lnTo>
                  <a:pt x="0" y="0"/>
                </a:lnTo>
                <a:lnTo>
                  <a:pt x="426640" y="0"/>
                </a:lnTo>
                <a:lnTo>
                  <a:pt x="426640" y="2594372"/>
                </a:lnTo>
                <a:lnTo>
                  <a:pt x="0" y="259437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144784" y="5092831"/>
            <a:ext cx="1328737" cy="895350"/>
          </a:xfrm>
          <a:prstGeom prst="rect">
            <a:avLst/>
          </a:prstGeom>
          <a:blipFill>
            <a:blip r:embed="rId6" cstate="print"/>
            <a:srcRect/>
            <a:stretch>
              <a:fillRect l="-3107" t="-3929" r="-3941" b="-529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11337131" y="1789996"/>
            <a:ext cx="2943476" cy="2152650"/>
            <a:chOff x="3583894" y="264794"/>
            <a:chExt cx="2943476" cy="2152650"/>
          </a:xfrm>
        </p:grpSpPr>
        <p:sp>
          <p:nvSpPr>
            <p:cNvPr id="7" name="object 7"/>
            <p:cNvSpPr txBox="1"/>
            <p:nvPr/>
          </p:nvSpPr>
          <p:spPr>
            <a:xfrm>
              <a:off x="3583894" y="1184613"/>
              <a:ext cx="1422400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4000" spc="-25" dirty="0">
                  <a:solidFill>
                    <a:srgbClr val="53585F"/>
                  </a:solidFill>
                  <a:latin typeface="Consolas"/>
                  <a:cs typeface="Consolas"/>
                </a:rPr>
                <a:t>[0,8]</a:t>
              </a:r>
              <a:endParaRPr sz="4000" dirty="0">
                <a:latin typeface="Consolas"/>
                <a:cs typeface="Consola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215731" y="1447799"/>
              <a:ext cx="558800" cy="0"/>
            </a:xfrm>
            <a:custGeom>
              <a:avLst/>
              <a:gdLst/>
              <a:ahLst/>
              <a:cxnLst/>
              <a:rect l="l" t="t" r="r" b="b"/>
              <a:pathLst>
                <a:path w="558800">
                  <a:moveTo>
                    <a:pt x="0" y="0"/>
                  </a:moveTo>
                  <a:lnTo>
                    <a:pt x="539455" y="0"/>
                  </a:lnTo>
                  <a:lnTo>
                    <a:pt x="558799" y="0"/>
                  </a:lnTo>
                </a:path>
              </a:pathLst>
            </a:custGeom>
            <a:ln w="5080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49131" y="1341119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59">
                  <a:moveTo>
                    <a:pt x="0" y="0"/>
                  </a:moveTo>
                  <a:lnTo>
                    <a:pt x="0" y="213359"/>
                  </a:lnTo>
                  <a:lnTo>
                    <a:pt x="213359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/>
            <p:cNvSpPr/>
            <p:nvPr/>
          </p:nvSpPr>
          <p:spPr>
            <a:xfrm>
              <a:off x="6082870" y="264794"/>
              <a:ext cx="444500" cy="2152650"/>
            </a:xfrm>
            <a:prstGeom prst="rect">
              <a:avLst/>
            </a:prstGeom>
            <a:blipFill>
              <a:blip r:embed="rId4" cstate="print"/>
              <a:srcRect/>
              <a:stretch>
                <a:fillRect l="-17240" t="-6433" r="-14188" b="-4424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/>
          <p:cNvPicPr>
            <a:picLocks/>
          </p:cNvPicPr>
          <p:nvPr/>
        </p:nvPicPr>
        <p:blipFill rotWithShape="1">
          <a:blip r:embed="rId7"/>
          <a:srcRect l="21021" t="18666" r="75340" b="13334"/>
          <a:stretch/>
        </p:blipFill>
        <p:spPr>
          <a:xfrm>
            <a:off x="13380005" y="4168906"/>
            <a:ext cx="5029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6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7DA8AD-7214-6B98-1751-7CEB1F3E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colors are easier to remember if they are nameable</a:t>
            </a:r>
          </a:p>
          <a:p>
            <a:r>
              <a:rPr lang="en-US" dirty="0"/>
              <a:t>ordered </a:t>
            </a:r>
            <a:r>
              <a:rPr lang="en-US" dirty="0" err="1"/>
              <a:t>colormaps</a:t>
            </a:r>
            <a:r>
              <a:rPr lang="en-US" dirty="0"/>
              <a:t> should vary along saturation or luminance</a:t>
            </a:r>
          </a:p>
          <a:p>
            <a:r>
              <a:rPr lang="en-US" dirty="0"/>
              <a:t>bivariate </a:t>
            </a:r>
            <a:r>
              <a:rPr lang="en-US" dirty="0" err="1"/>
              <a:t>colormaps</a:t>
            </a:r>
            <a:r>
              <a:rPr lang="en-US" dirty="0"/>
              <a:t> are difficult to interpret if at least one variable is not binary</a:t>
            </a:r>
          </a:p>
        </p:txBody>
      </p:sp>
    </p:spTree>
    <p:extLst>
      <p:ext uri="{BB962C8B-B14F-4D97-AF65-F5344CB8AC3E}">
        <p14:creationId xmlns:p14="http://schemas.microsoft.com/office/powerpoint/2010/main" val="1674395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47142" y="4406900"/>
            <a:ext cx="10694924" cy="93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788FB4-321C-DC25-EEEA-FCDD7902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hues for categories</a:t>
            </a:r>
          </a:p>
        </p:txBody>
      </p:sp>
    </p:spTree>
    <p:extLst>
      <p:ext uri="{BB962C8B-B14F-4D97-AF65-F5344CB8AC3E}">
        <p14:creationId xmlns:p14="http://schemas.microsoft.com/office/powerpoint/2010/main" val="15466722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7222331" y="1905000"/>
            <a:ext cx="9973271" cy="7059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DCD668-F76C-3483-65E4-C30B3ADF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distinguishability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good at distinguishing </a:t>
            </a:r>
            <a:br>
              <a:rPr lang="en-US" dirty="0"/>
            </a:br>
            <a:r>
              <a:rPr lang="en-US" dirty="0"/>
              <a:t>6-12 simultaneous colors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653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8931" y="3410783"/>
            <a:ext cx="6535240" cy="3760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A03C93-B660-A42C-49E2-59EBD636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these colors…</a:t>
            </a:r>
          </a:p>
        </p:txBody>
      </p:sp>
    </p:spTree>
    <p:extLst>
      <p:ext uri="{BB962C8B-B14F-4D97-AF65-F5344CB8AC3E}">
        <p14:creationId xmlns:p14="http://schemas.microsoft.com/office/powerpoint/2010/main" val="289029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0175" y="3919810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5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CE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9627" y="4658719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04604" y="3525725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77832" y="6481362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59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44532" y="5824554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5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FE92CF0-9DEA-CE72-6A7C-8BA9E922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these colors…</a:t>
            </a:r>
          </a:p>
        </p:txBody>
      </p:sp>
    </p:spTree>
    <p:extLst>
      <p:ext uri="{BB962C8B-B14F-4D97-AF65-F5344CB8AC3E}">
        <p14:creationId xmlns:p14="http://schemas.microsoft.com/office/powerpoint/2010/main" val="18904732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0175" y="3919810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5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59627" y="4658719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C5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04604" y="3525725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F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77832" y="6481362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4" h="492759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E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44532" y="5824554"/>
            <a:ext cx="1149985" cy="492759"/>
          </a:xfrm>
          <a:custGeom>
            <a:avLst/>
            <a:gdLst/>
            <a:ahLst/>
            <a:cxnLst/>
            <a:rect l="l" t="t" r="r" b="b"/>
            <a:pathLst>
              <a:path w="1149985" h="492760">
                <a:moveTo>
                  <a:pt x="0" y="492606"/>
                </a:moveTo>
                <a:lnTo>
                  <a:pt x="1149414" y="492606"/>
                </a:lnTo>
                <a:lnTo>
                  <a:pt x="1149414" y="0"/>
                </a:lnTo>
                <a:lnTo>
                  <a:pt x="0" y="0"/>
                </a:lnTo>
                <a:lnTo>
                  <a:pt x="0" y="492606"/>
                </a:lnTo>
                <a:close/>
              </a:path>
            </a:pathLst>
          </a:custGeom>
          <a:solidFill>
            <a:srgbClr val="FFD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4717DF-C7B4-9BD2-D923-E87EE0B9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these colors…</a:t>
            </a:r>
          </a:p>
        </p:txBody>
      </p:sp>
    </p:spTree>
    <p:extLst>
      <p:ext uri="{BB962C8B-B14F-4D97-AF65-F5344CB8AC3E}">
        <p14:creationId xmlns:p14="http://schemas.microsoft.com/office/powerpoint/2010/main" val="4168537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2E3F6-9649-C131-3C51-2FCA206B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luminance and saturation are most effective for ordinal data because they have an inherent ordering</a:t>
            </a:r>
          </a:p>
          <a:p>
            <a:r>
              <a:rPr lang="en-US" dirty="0"/>
              <a:t>hue is great for categorical data because there is no inherent ordering</a:t>
            </a:r>
          </a:p>
          <a:p>
            <a:pPr lvl="1"/>
            <a:r>
              <a:rPr lang="en-US" dirty="0"/>
              <a:t>but limit number of hues to 6-12 for distinguishability</a:t>
            </a:r>
          </a:p>
          <a:p>
            <a:r>
              <a:rPr lang="en-US" dirty="0"/>
              <a:t>number of hues and distribution on the </a:t>
            </a:r>
            <a:r>
              <a:rPr lang="en-US" dirty="0" err="1"/>
              <a:t>colormap</a:t>
            </a:r>
            <a:r>
              <a:rPr lang="en-US" dirty="0"/>
              <a:t> should be related to which and how many structures in the data to emphasize</a:t>
            </a:r>
          </a:p>
        </p:txBody>
      </p:sp>
    </p:spTree>
    <p:extLst>
      <p:ext uri="{BB962C8B-B14F-4D97-AF65-F5344CB8AC3E}">
        <p14:creationId xmlns:p14="http://schemas.microsoft.com/office/powerpoint/2010/main" val="96972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870531" y="2514600"/>
            <a:ext cx="4605809" cy="2743200"/>
          </a:xfrm>
          <a:prstGeom prst="rect">
            <a:avLst/>
          </a:prstGeom>
          <a:blipFill>
            <a:blip r:embed="rId3" cstate="print"/>
            <a:srcRect/>
            <a:stretch>
              <a:fillRect r="-13666" b="-9907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78731" y="2209800"/>
            <a:ext cx="5744996" cy="613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32808" y="3886200"/>
            <a:ext cx="4234815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800" spc="-25" dirty="0">
                <a:latin typeface="Gill Sans MT"/>
                <a:cs typeface="Gill Sans MT"/>
              </a:rPr>
              <a:t>100M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spc="-110" dirty="0">
                <a:latin typeface="Gill Sans MT"/>
                <a:cs typeface="Gill Sans MT"/>
              </a:rPr>
              <a:t>r</a:t>
            </a:r>
            <a:r>
              <a:rPr sz="3800" spc="-20" dirty="0">
                <a:latin typeface="Gill Sans MT"/>
                <a:cs typeface="Gill Sans MT"/>
              </a:rPr>
              <a:t>ods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spc="-20" dirty="0">
                <a:latin typeface="Gill Sans MT"/>
                <a:cs typeface="Gill Sans MT"/>
              </a:rPr>
              <a:t>and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spc="-20" dirty="0">
                <a:latin typeface="Gill Sans MT"/>
                <a:cs typeface="Gill Sans MT"/>
              </a:rPr>
              <a:t>cones</a:t>
            </a:r>
            <a:endParaRPr sz="38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5245" y="7644080"/>
            <a:ext cx="332994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800" spc="-25" dirty="0">
                <a:latin typeface="Gill Sans MT"/>
                <a:cs typeface="Gill Sans MT"/>
              </a:rPr>
              <a:t>1M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spc="-20" dirty="0">
                <a:latin typeface="Gill Sans MT"/>
                <a:cs typeface="Gill Sans MT"/>
              </a:rPr>
              <a:t>gang</a:t>
            </a:r>
            <a:r>
              <a:rPr sz="3800" spc="-5" dirty="0">
                <a:latin typeface="Gill Sans MT"/>
                <a:cs typeface="Gill Sans MT"/>
              </a:rPr>
              <a:t>li</a:t>
            </a:r>
            <a:r>
              <a:rPr sz="3800" spc="-25" dirty="0">
                <a:latin typeface="Gill Sans MT"/>
                <a:cs typeface="Gill Sans MT"/>
              </a:rPr>
              <a:t>o</a:t>
            </a:r>
            <a:r>
              <a:rPr sz="3800" dirty="0">
                <a:latin typeface="Gill Sans MT"/>
                <a:cs typeface="Gill Sans MT"/>
              </a:rPr>
              <a:t>n</a:t>
            </a:r>
            <a:r>
              <a:rPr sz="3800" spc="-5" dirty="0">
                <a:latin typeface="Gill Sans MT"/>
                <a:cs typeface="Gill Sans MT"/>
              </a:rPr>
              <a:t> </a:t>
            </a:r>
            <a:r>
              <a:rPr sz="3800" dirty="0">
                <a:latin typeface="Gill Sans MT"/>
                <a:cs typeface="Gill Sans MT"/>
              </a:rPr>
              <a:t>ce</a:t>
            </a:r>
            <a:r>
              <a:rPr sz="3800" spc="-5" dirty="0">
                <a:latin typeface="Gill Sans MT"/>
                <a:cs typeface="Gill Sans MT"/>
              </a:rPr>
              <a:t>ll</a:t>
            </a:r>
            <a:r>
              <a:rPr sz="3800" spc="-15" dirty="0">
                <a:latin typeface="Gill Sans MT"/>
                <a:cs typeface="Gill Sans MT"/>
              </a:rPr>
              <a:t>s</a:t>
            </a:r>
            <a:endParaRPr sz="3800" dirty="0">
              <a:latin typeface="Gill Sans MT"/>
              <a:cs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4931" y="5181600"/>
            <a:ext cx="1764207" cy="1930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278493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292971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07449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321927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336405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350883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365361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3699331" y="73914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379839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94317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408795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232731" y="16002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4D3E8C-C73A-8BBA-8FD3-EE638D2C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75" dirty="0"/>
              <a:t>recept</a:t>
            </a:r>
            <a:r>
              <a:rPr lang="en-US" spc="-30" dirty="0"/>
              <a:t>i</a:t>
            </a:r>
            <a:r>
              <a:rPr lang="en-US" spc="445" dirty="0"/>
              <a:t>v</a:t>
            </a:r>
            <a:r>
              <a:rPr lang="en-US" spc="-45" dirty="0"/>
              <a:t>e</a:t>
            </a:r>
            <a:r>
              <a:rPr lang="en-US" spc="-515" dirty="0"/>
              <a:t> </a:t>
            </a:r>
            <a:r>
              <a:rPr lang="en-US" spc="85" dirty="0"/>
              <a:t>f</a:t>
            </a:r>
            <a:r>
              <a:rPr lang="en-US" spc="30" dirty="0"/>
              <a:t>i</a:t>
            </a:r>
            <a:r>
              <a:rPr lang="en-US" dirty="0"/>
              <a:t>eld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8196263" y="8534400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spc="-10" dirty="0">
                <a:latin typeface="Gill Sans MT"/>
                <a:cs typeface="Gill Sans MT"/>
              </a:rPr>
              <a:t>Bea</a:t>
            </a:r>
            <a:r>
              <a:rPr lang="en-US" sz="2000" spc="-155" dirty="0">
                <a:latin typeface="Gill Sans MT"/>
                <a:cs typeface="Gill Sans MT"/>
              </a:rPr>
              <a:t>r</a:t>
            </a:r>
            <a:r>
              <a:rPr lang="en-US" sz="2000" dirty="0">
                <a:latin typeface="Gill Sans MT"/>
                <a:cs typeface="Gill Sans MT"/>
              </a:rPr>
              <a:t>,</a:t>
            </a:r>
            <a:r>
              <a:rPr lang="en-US" sz="2000" spc="-145" dirty="0">
                <a:latin typeface="Gill Sans MT"/>
                <a:cs typeface="Gill Sans MT"/>
              </a:rPr>
              <a:t> </a:t>
            </a:r>
            <a:r>
              <a:rPr lang="en-US" sz="2000" spc="-10" dirty="0">
                <a:latin typeface="Gill Sans MT"/>
                <a:cs typeface="Gill Sans MT"/>
              </a:rPr>
              <a:t>Connors</a:t>
            </a:r>
            <a:r>
              <a:rPr lang="en-US" sz="2000" dirty="0">
                <a:latin typeface="Gill Sans MT"/>
                <a:cs typeface="Gill Sans MT"/>
              </a:rPr>
              <a:t>,</a:t>
            </a:r>
            <a:r>
              <a:rPr lang="en-US" sz="2000" spc="-145" dirty="0">
                <a:latin typeface="Gill Sans MT"/>
                <a:cs typeface="Gill Sans MT"/>
              </a:rPr>
              <a:t> </a:t>
            </a:r>
            <a:r>
              <a:rPr lang="en-US" sz="2000" spc="-10" dirty="0" err="1">
                <a:latin typeface="Gill Sans MT"/>
                <a:cs typeface="Gill Sans MT"/>
              </a:rPr>
              <a:t>Parad</a:t>
            </a:r>
            <a:r>
              <a:rPr lang="en-US" sz="2000" dirty="0" err="1">
                <a:latin typeface="Gill Sans MT"/>
                <a:cs typeface="Gill Sans MT"/>
              </a:rPr>
              <a:t>i</a:t>
            </a:r>
            <a:r>
              <a:rPr lang="en-US" sz="2000" spc="-10" dirty="0" err="1">
                <a:latin typeface="Gill Sans MT"/>
                <a:cs typeface="Gill Sans MT"/>
              </a:rPr>
              <a:t>s</a:t>
            </a:r>
            <a:r>
              <a:rPr lang="en-US" sz="2000" spc="-55" dirty="0" err="1">
                <a:latin typeface="Gill Sans MT"/>
                <a:cs typeface="Gill Sans MT"/>
              </a:rPr>
              <a:t>o</a:t>
            </a:r>
            <a:r>
              <a:rPr lang="en-US" sz="2000" spc="105" dirty="0" err="1">
                <a:latin typeface="Gill Sans MT"/>
                <a:cs typeface="Gill Sans MT"/>
              </a:rPr>
              <a:t>,</a:t>
            </a:r>
            <a:r>
              <a:rPr lang="en-US" sz="2000" spc="-10" dirty="0" err="1">
                <a:latin typeface="Gill Sans MT"/>
                <a:cs typeface="Gill Sans MT"/>
              </a:rPr>
              <a:t>“N</a:t>
            </a:r>
            <a:r>
              <a:rPr lang="en-US" sz="2000" dirty="0" err="1">
                <a:latin typeface="Gill Sans MT"/>
                <a:cs typeface="Gill Sans MT"/>
              </a:rPr>
              <a:t>eu</a:t>
            </a:r>
            <a:r>
              <a:rPr lang="en-US" sz="2000" spc="-35" dirty="0" err="1">
                <a:latin typeface="Gill Sans MT"/>
                <a:cs typeface="Gill Sans MT"/>
              </a:rPr>
              <a:t>r</a:t>
            </a:r>
            <a:r>
              <a:rPr lang="en-US" sz="2000" spc="-10" dirty="0" err="1">
                <a:latin typeface="Gill Sans MT"/>
                <a:cs typeface="Gill Sans MT"/>
              </a:rPr>
              <a:t>os</a:t>
            </a:r>
            <a:r>
              <a:rPr lang="en-US" sz="2000" dirty="0" err="1">
                <a:latin typeface="Gill Sans MT"/>
                <a:cs typeface="Gill Sans MT"/>
              </a:rPr>
              <a:t>ci</a:t>
            </a:r>
            <a:r>
              <a:rPr lang="en-US" sz="2000" spc="-10" dirty="0" err="1">
                <a:latin typeface="Gill Sans MT"/>
                <a:cs typeface="Gill Sans MT"/>
              </a:rPr>
              <a:t>ence</a:t>
            </a:r>
            <a:r>
              <a:rPr lang="en-US" sz="2000" spc="-10" dirty="0">
                <a:latin typeface="Gill Sans MT"/>
                <a:cs typeface="Gill Sans MT"/>
              </a:rPr>
              <a:t>”</a:t>
            </a:r>
            <a:endParaRPr lang="en-US" sz="2000" dirty="0">
              <a:latin typeface="Gill Sans MT"/>
              <a:cs typeface="Gill Sans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537531" y="1828800"/>
            <a:ext cx="195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light hits rods and cones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537531" y="793646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single neuron fires</a:t>
            </a:r>
          </a:p>
        </p:txBody>
      </p:sp>
    </p:spTree>
    <p:extLst>
      <p:ext uri="{BB962C8B-B14F-4D97-AF65-F5344CB8AC3E}">
        <p14:creationId xmlns:p14="http://schemas.microsoft.com/office/powerpoint/2010/main" val="6891681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 rot="16200000">
            <a:off x="2299812" y="3373120"/>
            <a:ext cx="2743200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 rot="5400000">
            <a:off x="2304240" y="6788262"/>
            <a:ext cx="2743200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4262199" y="2133600"/>
            <a:ext cx="3604330" cy="3010932"/>
            <a:chOff x="4262199" y="2616200"/>
            <a:chExt cx="3604330" cy="3010932"/>
          </a:xfrm>
        </p:grpSpPr>
        <p:sp>
          <p:nvSpPr>
            <p:cNvPr id="24" name="object 24"/>
            <p:cNvSpPr/>
            <p:nvPr/>
          </p:nvSpPr>
          <p:spPr>
            <a:xfrm>
              <a:off x="4631531" y="2616200"/>
              <a:ext cx="3234998" cy="2628900"/>
            </a:xfrm>
            <a:prstGeom prst="rect">
              <a:avLst/>
            </a:prstGeom>
            <a:blipFill>
              <a:blip r:embed="rId5" cstate="print"/>
              <a:srcRect/>
              <a:stretch>
                <a:fillRect r="-100217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31531" y="5257800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Frequency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5400000">
              <a:off x="3958494" y="2984563"/>
              <a:ext cx="97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Contrast</a:t>
              </a: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4446865" y="3657600"/>
              <a:ext cx="0" cy="1447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6" idx="3"/>
            </p:cNvCxnSpPr>
            <p:nvPr/>
          </p:nvCxnSpPr>
          <p:spPr>
            <a:xfrm>
              <a:off x="5797428" y="5442466"/>
              <a:ext cx="19583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282063" y="5599542"/>
            <a:ext cx="3584466" cy="2997074"/>
            <a:chOff x="8300799" y="2616200"/>
            <a:chExt cx="3584466" cy="2997074"/>
          </a:xfrm>
        </p:grpSpPr>
        <p:sp>
          <p:nvSpPr>
            <p:cNvPr id="15" name="object 24"/>
            <p:cNvSpPr/>
            <p:nvPr/>
          </p:nvSpPr>
          <p:spPr>
            <a:xfrm>
              <a:off x="8644497" y="2616200"/>
              <a:ext cx="3240768" cy="2628900"/>
            </a:xfrm>
            <a:prstGeom prst="rect">
              <a:avLst/>
            </a:prstGeom>
            <a:blipFill>
              <a:blip r:embed="rId5" cstate="print"/>
              <a:srcRect/>
              <a:stretch>
                <a:fillRect l="-99860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70131" y="5243942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Frequency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5400000">
              <a:off x="7997094" y="2970705"/>
              <a:ext cx="97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Contrast</a:t>
              </a:r>
            </a:p>
          </p:txBody>
        </p:sp>
        <p:cxnSp>
          <p:nvCxnSpPr>
            <p:cNvPr id="29" name="Straight Arrow Connector 28"/>
            <p:cNvCxnSpPr>
              <a:stCxn id="28" idx="3"/>
            </p:cNvCxnSpPr>
            <p:nvPr/>
          </p:nvCxnSpPr>
          <p:spPr>
            <a:xfrm>
              <a:off x="8485465" y="3643742"/>
              <a:ext cx="0" cy="1447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0" idx="3"/>
            </p:cNvCxnSpPr>
            <p:nvPr/>
          </p:nvCxnSpPr>
          <p:spPr>
            <a:xfrm>
              <a:off x="9836028" y="5428608"/>
              <a:ext cx="19583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74375" t="23334" r="2083" b="2000"/>
          <a:stretch/>
        </p:blipFill>
        <p:spPr>
          <a:xfrm>
            <a:off x="9355931" y="2138541"/>
            <a:ext cx="6227309" cy="6172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CDF060-9CCD-A99A-ECFD-AA894369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rainbow colormaps: challenges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7908131" y="8458200"/>
            <a:ext cx="9144000" cy="4572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spc="-15" dirty="0">
                <a:latin typeface="Gill Sans"/>
                <a:cs typeface="Gill Sans"/>
              </a:rPr>
              <a:t>Borland</a:t>
            </a:r>
            <a:r>
              <a:rPr lang="en-US" sz="2400" spc="-5" dirty="0">
                <a:latin typeface="Gill Sans"/>
                <a:cs typeface="Gill Sans"/>
              </a:rPr>
              <a:t> </a:t>
            </a:r>
            <a:r>
              <a:rPr lang="en-US" sz="2400" dirty="0">
                <a:latin typeface="Gill Sans"/>
                <a:cs typeface="Gill Sans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2960529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5E57C0-C820-BCC2-6DE6-B8FDAF92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section Guidelines</a:t>
            </a:r>
          </a:p>
        </p:txBody>
      </p:sp>
    </p:spTree>
    <p:extLst>
      <p:ext uri="{BB962C8B-B14F-4D97-AF65-F5344CB8AC3E}">
        <p14:creationId xmlns:p14="http://schemas.microsoft.com/office/powerpoint/2010/main" val="2594410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258803-CFA7-46B4-443F-51D72C13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Harmonies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55131" y="1955843"/>
            <a:ext cx="13192989" cy="7111957"/>
          </a:xfrm>
        </p:spPr>
        <p:txBody>
          <a:bodyPr>
            <a:normAutofit/>
          </a:bodyPr>
          <a:lstStyle/>
          <a:p>
            <a:pPr marL="650230" lvl="1" indent="0">
              <a:buNone/>
            </a:pPr>
            <a:r>
              <a:rPr lang="en-US" sz="4800" dirty="0"/>
              <a:t>Complementary—high contrast creates a vibrant look</a:t>
            </a:r>
          </a:p>
          <a:p>
            <a:pPr marL="650230" lvl="1" indent="0">
              <a:buNone/>
            </a:pPr>
            <a:r>
              <a:rPr lang="en-US" sz="4800" dirty="0"/>
              <a:t>Analogous—often found in nature and are harmonious and pleasing to the eye</a:t>
            </a:r>
          </a:p>
          <a:p>
            <a:pPr marL="650230" lvl="1" indent="0">
              <a:buNone/>
            </a:pPr>
            <a:r>
              <a:rPr lang="en-US" sz="4800" dirty="0"/>
              <a:t>Triad—vibrant, even if you use pale or unsaturated versions of your hues</a:t>
            </a:r>
          </a:p>
          <a:p>
            <a:pPr marL="650230" lvl="1" indent="0">
              <a:buNone/>
            </a:pPr>
            <a:r>
              <a:rPr lang="en-US" sz="4800" dirty="0"/>
              <a:t>Split-complementary—same strong contrast as the complementary but less tension</a:t>
            </a:r>
          </a:p>
          <a:p>
            <a:pPr marL="650230" lvl="1" indent="0">
              <a:buNone/>
            </a:pPr>
            <a:r>
              <a:rPr lang="en-US" sz="4800" dirty="0"/>
              <a:t>Rectangle—rich color scheme offers plenty of possibilities for variation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BCAAB1-63AC-D618-CDFA-10522A06ACFB}"/>
              </a:ext>
            </a:extLst>
          </p:cNvPr>
          <p:cNvGrpSpPr>
            <a:grpSpLocks noChangeAspect="1"/>
          </p:cNvGrpSpPr>
          <p:nvPr/>
        </p:nvGrpSpPr>
        <p:grpSpPr>
          <a:xfrm>
            <a:off x="971567" y="1905000"/>
            <a:ext cx="2669364" cy="7071211"/>
            <a:chOff x="188714" y="190500"/>
            <a:chExt cx="3509367" cy="9296400"/>
          </a:xfrm>
        </p:grpSpPr>
        <p:pic>
          <p:nvPicPr>
            <p:cNvPr id="3074" name="Picture 2" descr="Color Wheel with complementary color sche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14" y="190500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omplementary color sche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331" y="476250"/>
              <a:ext cx="142875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Color Wheel with analogous color schem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14" y="2085975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analogous color schem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331" y="2371725"/>
              <a:ext cx="142875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Color Wheel with triadic color schem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14" y="3981450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split-complementary color schem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331" y="4267200"/>
              <a:ext cx="142875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Color Wheel with tetradic color schem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14" y="5876925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rectangle color schem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331" y="6162675"/>
              <a:ext cx="142875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Color Wheel with square color schem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14" y="7772400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square color schem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331" y="8058150"/>
              <a:ext cx="1428750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86678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1025424" y="3908631"/>
            <a:ext cx="5729940" cy="3581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12" name="object 12"/>
          <p:cNvSpPr/>
          <p:nvPr/>
        </p:nvSpPr>
        <p:spPr>
          <a:xfrm>
            <a:off x="7782660" y="776644"/>
            <a:ext cx="4418852" cy="3277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17" name="object 17"/>
          <p:cNvSpPr/>
          <p:nvPr/>
        </p:nvSpPr>
        <p:spPr>
          <a:xfrm>
            <a:off x="3145198" y="2133600"/>
            <a:ext cx="3763308" cy="4868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22" name="object 22"/>
          <p:cNvSpPr/>
          <p:nvPr/>
        </p:nvSpPr>
        <p:spPr>
          <a:xfrm>
            <a:off x="5513807" y="5638800"/>
            <a:ext cx="5851337" cy="3265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2CF5B-5A37-3C19-751F-6884EDD6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TO NATURE</a:t>
            </a:r>
          </a:p>
        </p:txBody>
      </p:sp>
    </p:spTree>
    <p:extLst>
      <p:ext uri="{BB962C8B-B14F-4D97-AF65-F5344CB8AC3E}">
        <p14:creationId xmlns:p14="http://schemas.microsoft.com/office/powerpoint/2010/main" val="4246818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BFB31-9F59-3A6B-8669-03D2F384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OF COLOR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neutrals (work with any scheme)</a:t>
            </a:r>
          </a:p>
          <a:p>
            <a:pPr lvl="1"/>
            <a:r>
              <a:rPr lang="en-US" dirty="0"/>
              <a:t>black, white, grey</a:t>
            </a:r>
          </a:p>
          <a:p>
            <a:r>
              <a:rPr lang="en-US" dirty="0"/>
              <a:t>use diagrammatic marks (may be better encoding channels)</a:t>
            </a:r>
          </a:p>
          <a:p>
            <a:pPr lvl="1"/>
            <a:r>
              <a:rPr lang="en-US" dirty="0"/>
              <a:t>size, shape, texture, length, width, orientation, curvature and intensity</a:t>
            </a:r>
          </a:p>
        </p:txBody>
      </p:sp>
    </p:spTree>
    <p:extLst>
      <p:ext uri="{BB962C8B-B14F-4D97-AF65-F5344CB8AC3E}">
        <p14:creationId xmlns:p14="http://schemas.microsoft.com/office/powerpoint/2010/main" val="3775174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873345-955F-8A17-1C59-D2E41D41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it right in black and white</a:t>
            </a:r>
            <a:br>
              <a:rPr lang="en-US" dirty="0"/>
            </a:br>
            <a:r>
              <a:rPr lang="en-US" dirty="0"/>
              <a:t>			- Maureen Stone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764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942649-500F-3DC5-C55F-FCA38BEF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for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3962348" y="1676400"/>
            <a:ext cx="9415566" cy="716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62CB2-E405-F6E5-4F69-9BCDDC0E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Colorbrewer2.org</a:t>
            </a:r>
          </a:p>
        </p:txBody>
      </p:sp>
    </p:spTree>
    <p:extLst>
      <p:ext uri="{BB962C8B-B14F-4D97-AF65-F5344CB8AC3E}">
        <p14:creationId xmlns:p14="http://schemas.microsoft.com/office/powerpoint/2010/main" val="2337498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3793104" y="1600200"/>
            <a:ext cx="9754053" cy="716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D3AD6-4821-3CED-43E1-F55A105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MUDCU.BE/sphere</a:t>
            </a:r>
          </a:p>
        </p:txBody>
      </p:sp>
    </p:spTree>
    <p:extLst>
      <p:ext uri="{BB962C8B-B14F-4D97-AF65-F5344CB8AC3E}">
        <p14:creationId xmlns:p14="http://schemas.microsoft.com/office/powerpoint/2010/main" val="32992719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8768" y="1905000"/>
            <a:ext cx="7772400" cy="548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5" name="object 5"/>
          <p:cNvSpPr/>
          <p:nvPr/>
        </p:nvSpPr>
        <p:spPr>
          <a:xfrm>
            <a:off x="9542050" y="152400"/>
            <a:ext cx="7772400" cy="548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6" name="object 6"/>
          <p:cNvSpPr/>
          <p:nvPr/>
        </p:nvSpPr>
        <p:spPr>
          <a:xfrm>
            <a:off x="4783931" y="3352800"/>
            <a:ext cx="7772400" cy="548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935305C-B362-035A-BCE2-2186A472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Kuler.adobe.com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4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6032" y="1358900"/>
            <a:ext cx="9721791" cy="702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22086" y="440583"/>
            <a:ext cx="28448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60"/>
              </a:lnSpc>
            </a:pPr>
            <a:r>
              <a:rPr sz="2000" b="1" spc="-55" dirty="0">
                <a:latin typeface="Gill Sans MT"/>
                <a:cs typeface="Gill Sans MT"/>
              </a:rPr>
              <a:t>lo</a:t>
            </a:r>
            <a:r>
              <a:rPr sz="2000" b="1" spc="-65" dirty="0">
                <a:latin typeface="Gill Sans MT"/>
                <a:cs typeface="Gill Sans MT"/>
              </a:rPr>
              <a:t>w</a:t>
            </a:r>
            <a:r>
              <a:rPr sz="2000" b="1" spc="-5" dirty="0">
                <a:latin typeface="Gill Sans MT"/>
                <a:cs typeface="Gill Sans MT"/>
              </a:rPr>
              <a:t> </a:t>
            </a:r>
            <a:r>
              <a:rPr sz="2000" b="1" spc="-110" dirty="0">
                <a:latin typeface="Gill Sans MT"/>
                <a:cs typeface="Gill Sans MT"/>
              </a:rPr>
              <a:t>a</a:t>
            </a:r>
            <a:r>
              <a:rPr sz="2000" b="1" spc="-80" dirty="0">
                <a:latin typeface="Gill Sans MT"/>
                <a:cs typeface="Gill Sans MT"/>
              </a:rPr>
              <a:t>c</a:t>
            </a:r>
            <a:r>
              <a:rPr sz="2000" b="1" spc="-85" dirty="0">
                <a:latin typeface="Gill Sans MT"/>
                <a:cs typeface="Gill Sans MT"/>
              </a:rPr>
              <a:t>t</a:t>
            </a:r>
            <a:r>
              <a:rPr sz="2000" b="1" spc="-65" dirty="0">
                <a:latin typeface="Gill Sans MT"/>
                <a:cs typeface="Gill Sans MT"/>
              </a:rPr>
              <a:t>ivit</a:t>
            </a:r>
            <a:r>
              <a:rPr sz="2000" b="1" spc="-75" dirty="0">
                <a:latin typeface="Gill Sans MT"/>
                <a:cs typeface="Gill Sans MT"/>
              </a:rPr>
              <a:t>y</a:t>
            </a:r>
            <a:endParaRPr sz="2000" dirty="0">
              <a:latin typeface="Gill Sans MT"/>
              <a:cs typeface="Gill Sans MT"/>
            </a:endParaRPr>
          </a:p>
          <a:p>
            <a:pPr marL="12700">
              <a:lnSpc>
                <a:spcPts val="2360"/>
              </a:lnSpc>
            </a:pPr>
            <a:r>
              <a:rPr sz="2000" spc="-30" dirty="0">
                <a:latin typeface="Gill Sans MT"/>
                <a:cs typeface="Gill Sans MT"/>
              </a:rPr>
              <a:t>cen</a:t>
            </a:r>
            <a:r>
              <a:rPr sz="2000" spc="-70" dirty="0">
                <a:latin typeface="Gill Sans MT"/>
                <a:cs typeface="Gill Sans MT"/>
              </a:rPr>
              <a:t>ter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a</a:t>
            </a:r>
            <a:r>
              <a:rPr sz="2000" spc="-20" dirty="0">
                <a:latin typeface="Gill Sans MT"/>
                <a:cs typeface="Gill Sans MT"/>
              </a:rPr>
              <a:t>n</a:t>
            </a:r>
            <a:r>
              <a:rPr sz="2000" spc="-15" dirty="0">
                <a:latin typeface="Gill Sans MT"/>
                <a:cs typeface="Gill Sans MT"/>
              </a:rPr>
              <a:t>d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su</a:t>
            </a:r>
            <a:r>
              <a:rPr sz="2000" spc="-85" dirty="0">
                <a:latin typeface="Gill Sans MT"/>
                <a:cs typeface="Gill Sans MT"/>
              </a:rPr>
              <a:t>r</a:t>
            </a:r>
            <a:r>
              <a:rPr sz="2000" spc="-60" dirty="0">
                <a:latin typeface="Gill Sans MT"/>
                <a:cs typeface="Gill Sans MT"/>
              </a:rPr>
              <a:t>rou</a:t>
            </a:r>
            <a:r>
              <a:rPr sz="2000" spc="-20" dirty="0">
                <a:latin typeface="Gill Sans MT"/>
                <a:cs typeface="Gill Sans MT"/>
              </a:rPr>
              <a:t>n</a:t>
            </a:r>
            <a:r>
              <a:rPr sz="2000" spc="-15" dirty="0">
                <a:latin typeface="Gill Sans MT"/>
                <a:cs typeface="Gill Sans MT"/>
              </a:rPr>
              <a:t>d</a:t>
            </a:r>
            <a:r>
              <a:rPr sz="2000" spc="-70" dirty="0">
                <a:latin typeface="Gill Sans MT"/>
                <a:cs typeface="Gill Sans MT"/>
              </a:rPr>
              <a:t>s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30" dirty="0">
                <a:latin typeface="Gill Sans MT"/>
                <a:cs typeface="Gill Sans MT"/>
              </a:rPr>
              <a:t>ca</a:t>
            </a:r>
            <a:r>
              <a:rPr sz="2000" spc="-20" dirty="0">
                <a:latin typeface="Gill Sans MT"/>
                <a:cs typeface="Gill Sans MT"/>
              </a:rPr>
              <a:t>n</a:t>
            </a:r>
            <a:r>
              <a:rPr sz="2000" spc="-40" dirty="0">
                <a:latin typeface="Gill Sans MT"/>
                <a:cs typeface="Gill Sans MT"/>
              </a:rPr>
              <a:t>cel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55833" y="440583"/>
            <a:ext cx="22288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3530">
              <a:lnSpc>
                <a:spcPts val="2360"/>
              </a:lnSpc>
            </a:pPr>
            <a:r>
              <a:rPr sz="2000" b="1" spc="-110" dirty="0">
                <a:solidFill>
                  <a:srgbClr val="FF2600"/>
                </a:solidFill>
                <a:latin typeface="Gill Sans MT"/>
                <a:cs typeface="Gill Sans MT"/>
              </a:rPr>
              <a:t>a</a:t>
            </a:r>
            <a:r>
              <a:rPr sz="2000" b="1" spc="-80" dirty="0">
                <a:solidFill>
                  <a:srgbClr val="FF2600"/>
                </a:solidFill>
                <a:latin typeface="Gill Sans MT"/>
                <a:cs typeface="Gill Sans MT"/>
              </a:rPr>
              <a:t>c</a:t>
            </a:r>
            <a:r>
              <a:rPr sz="2000" b="1" spc="-85" dirty="0">
                <a:solidFill>
                  <a:srgbClr val="FF2600"/>
                </a:solidFill>
                <a:latin typeface="Gill Sans MT"/>
                <a:cs typeface="Gill Sans MT"/>
              </a:rPr>
              <a:t>t</a:t>
            </a:r>
            <a:r>
              <a:rPr sz="2000" b="1" spc="-65" dirty="0">
                <a:solidFill>
                  <a:srgbClr val="FF2600"/>
                </a:solidFill>
                <a:latin typeface="Gill Sans MT"/>
                <a:cs typeface="Gill Sans MT"/>
              </a:rPr>
              <a:t>ivit</a:t>
            </a:r>
            <a:r>
              <a:rPr sz="2000" b="1" spc="-75" dirty="0">
                <a:solidFill>
                  <a:srgbClr val="FF2600"/>
                </a:solidFill>
                <a:latin typeface="Gill Sans MT"/>
                <a:cs typeface="Gill Sans MT"/>
              </a:rPr>
              <a:t>y</a:t>
            </a:r>
            <a:r>
              <a:rPr sz="2000" b="1" spc="-5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2000" b="1" spc="-75" dirty="0">
                <a:solidFill>
                  <a:srgbClr val="FF2600"/>
                </a:solidFill>
                <a:latin typeface="Gill Sans MT"/>
                <a:cs typeface="Gill Sans MT"/>
              </a:rPr>
              <a:t>inc</a:t>
            </a:r>
            <a:r>
              <a:rPr sz="2000" b="1" spc="-110" dirty="0">
                <a:solidFill>
                  <a:srgbClr val="FF2600"/>
                </a:solidFill>
                <a:latin typeface="Gill Sans MT"/>
                <a:cs typeface="Gill Sans MT"/>
              </a:rPr>
              <a:t>r</a:t>
            </a:r>
            <a:r>
              <a:rPr sz="2000" b="1" spc="-80" dirty="0">
                <a:solidFill>
                  <a:srgbClr val="FF2600"/>
                </a:solidFill>
                <a:latin typeface="Gill Sans MT"/>
                <a:cs typeface="Gill Sans MT"/>
              </a:rPr>
              <a:t>e</a:t>
            </a:r>
            <a:r>
              <a:rPr sz="2000" b="1" spc="-110" dirty="0">
                <a:solidFill>
                  <a:srgbClr val="FF2600"/>
                </a:solidFill>
                <a:latin typeface="Gill Sans MT"/>
                <a:cs typeface="Gill Sans MT"/>
              </a:rPr>
              <a:t>a</a:t>
            </a:r>
            <a:r>
              <a:rPr sz="2000" b="1" spc="-55" dirty="0">
                <a:solidFill>
                  <a:srgbClr val="FF2600"/>
                </a:solidFill>
                <a:latin typeface="Gill Sans MT"/>
                <a:cs typeface="Gill Sans MT"/>
              </a:rPr>
              <a:t>s</a:t>
            </a:r>
            <a:r>
              <a:rPr sz="2000" b="1" spc="-80" dirty="0">
                <a:solidFill>
                  <a:srgbClr val="FF2600"/>
                </a:solidFill>
                <a:latin typeface="Gill Sans MT"/>
                <a:cs typeface="Gill Sans MT"/>
              </a:rPr>
              <a:t>ed</a:t>
            </a:r>
            <a:endParaRPr sz="2000">
              <a:latin typeface="Gill Sans MT"/>
              <a:cs typeface="Gill Sans MT"/>
            </a:endParaRPr>
          </a:p>
          <a:p>
            <a:pPr marL="12700">
              <a:lnSpc>
                <a:spcPts val="2360"/>
              </a:lnSpc>
            </a:pPr>
            <a:r>
              <a:rPr sz="2000" spc="-80" dirty="0">
                <a:solidFill>
                  <a:srgbClr val="FF2600"/>
                </a:solidFill>
                <a:latin typeface="Gill Sans MT"/>
                <a:cs typeface="Gill Sans MT"/>
              </a:rPr>
              <a:t>or</a:t>
            </a:r>
            <a:r>
              <a:rPr sz="2000" spc="-5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2000" spc="-15" dirty="0">
                <a:solidFill>
                  <a:srgbClr val="FF2600"/>
                </a:solidFill>
                <a:latin typeface="Gill Sans MT"/>
                <a:cs typeface="Gill Sans MT"/>
              </a:rPr>
              <a:t>d</a:t>
            </a:r>
            <a:r>
              <a:rPr sz="2000" spc="-40" dirty="0">
                <a:solidFill>
                  <a:srgbClr val="FF2600"/>
                </a:solidFill>
                <a:latin typeface="Gill Sans MT"/>
                <a:cs typeface="Gill Sans MT"/>
              </a:rPr>
              <a:t>ecrea</a:t>
            </a:r>
            <a:r>
              <a:rPr sz="2000" spc="-30" dirty="0">
                <a:solidFill>
                  <a:srgbClr val="FF2600"/>
                </a:solidFill>
                <a:latin typeface="Gill Sans MT"/>
                <a:cs typeface="Gill Sans MT"/>
              </a:rPr>
              <a:t>sed</a:t>
            </a:r>
            <a:r>
              <a:rPr sz="2000" spc="-5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2000" spc="-10" dirty="0">
                <a:solidFill>
                  <a:srgbClr val="FF2600"/>
                </a:solidFill>
                <a:latin typeface="Gill Sans MT"/>
                <a:cs typeface="Gill Sans MT"/>
              </a:rPr>
              <a:t>a</a:t>
            </a:r>
            <a:r>
              <a:rPr sz="2000" spc="-70" dirty="0">
                <a:solidFill>
                  <a:srgbClr val="FF2600"/>
                </a:solidFill>
                <a:latin typeface="Gill Sans MT"/>
                <a:cs typeface="Gill Sans MT"/>
              </a:rPr>
              <a:t>t</a:t>
            </a:r>
            <a:r>
              <a:rPr sz="2000" spc="-5" dirty="0">
                <a:solidFill>
                  <a:srgbClr val="FF2600"/>
                </a:solidFill>
                <a:latin typeface="Gill Sans MT"/>
                <a:cs typeface="Gill Sans MT"/>
              </a:rPr>
              <a:t> </a:t>
            </a:r>
            <a:r>
              <a:rPr sz="2000" spc="-10" dirty="0">
                <a:solidFill>
                  <a:srgbClr val="FF2600"/>
                </a:solidFill>
                <a:latin typeface="Gill Sans MT"/>
                <a:cs typeface="Gill Sans MT"/>
              </a:rPr>
              <a:t>edg</a:t>
            </a:r>
            <a:r>
              <a:rPr sz="2000" spc="-35" dirty="0">
                <a:solidFill>
                  <a:srgbClr val="FF2600"/>
                </a:solidFill>
                <a:latin typeface="Gill Sans MT"/>
                <a:cs typeface="Gill Sans MT"/>
              </a:rPr>
              <a:t>es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94665" y="1117600"/>
            <a:ext cx="383540" cy="1066800"/>
          </a:xfrm>
          <a:custGeom>
            <a:avLst/>
            <a:gdLst/>
            <a:ahLst/>
            <a:cxnLst/>
            <a:rect l="l" t="t" r="r" b="b"/>
            <a:pathLst>
              <a:path w="383539" h="1066800">
                <a:moveTo>
                  <a:pt x="383115" y="1066800"/>
                </a:moveTo>
                <a:lnTo>
                  <a:pt x="383115" y="105019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8209" y="2098532"/>
            <a:ext cx="158115" cy="186690"/>
          </a:xfrm>
          <a:custGeom>
            <a:avLst/>
            <a:gdLst/>
            <a:ahLst/>
            <a:cxnLst/>
            <a:rect l="l" t="t" r="r" b="b"/>
            <a:pathLst>
              <a:path w="158114" h="186689">
                <a:moveTo>
                  <a:pt x="0" y="57106"/>
                </a:moveTo>
                <a:lnTo>
                  <a:pt x="135912" y="186166"/>
                </a:lnTo>
                <a:lnTo>
                  <a:pt x="149692" y="67956"/>
                </a:lnTo>
                <a:lnTo>
                  <a:pt x="93083" y="67956"/>
                </a:lnTo>
                <a:lnTo>
                  <a:pt x="0" y="57106"/>
                </a:lnTo>
                <a:close/>
              </a:path>
              <a:path w="158114" h="186689">
                <a:moveTo>
                  <a:pt x="157613" y="0"/>
                </a:moveTo>
                <a:lnTo>
                  <a:pt x="93083" y="67956"/>
                </a:lnTo>
                <a:lnTo>
                  <a:pt x="149692" y="67956"/>
                </a:lnTo>
                <a:lnTo>
                  <a:pt x="157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1597" y="1134532"/>
            <a:ext cx="4347845" cy="1247140"/>
          </a:xfrm>
          <a:custGeom>
            <a:avLst/>
            <a:gdLst/>
            <a:ahLst/>
            <a:cxnLst/>
            <a:rect l="l" t="t" r="r" b="b"/>
            <a:pathLst>
              <a:path w="4347845" h="1247139">
                <a:moveTo>
                  <a:pt x="4347634" y="1246716"/>
                </a:moveTo>
                <a:lnTo>
                  <a:pt x="4332556" y="1234016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7623" y="2283926"/>
            <a:ext cx="184785" cy="161290"/>
          </a:xfrm>
          <a:custGeom>
            <a:avLst/>
            <a:gdLst/>
            <a:ahLst/>
            <a:cxnLst/>
            <a:rect l="l" t="t" r="r" b="b"/>
            <a:pathLst>
              <a:path w="184784" h="161289">
                <a:moveTo>
                  <a:pt x="45972" y="0"/>
                </a:moveTo>
                <a:lnTo>
                  <a:pt x="63289" y="92099"/>
                </a:lnTo>
                <a:lnTo>
                  <a:pt x="0" y="161212"/>
                </a:lnTo>
                <a:lnTo>
                  <a:pt x="184199" y="126579"/>
                </a:lnTo>
                <a:lnTo>
                  <a:pt x="45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73331" y="1032932"/>
            <a:ext cx="1879600" cy="1374140"/>
          </a:xfrm>
          <a:custGeom>
            <a:avLst/>
            <a:gdLst/>
            <a:ahLst/>
            <a:cxnLst/>
            <a:rect l="l" t="t" r="r" b="b"/>
            <a:pathLst>
              <a:path w="1879600" h="1374139">
                <a:moveTo>
                  <a:pt x="0" y="1373717"/>
                </a:moveTo>
                <a:lnTo>
                  <a:pt x="16750" y="1361017"/>
                </a:lnTo>
                <a:lnTo>
                  <a:pt x="1879600" y="0"/>
                </a:lnTo>
              </a:path>
            </a:pathLst>
          </a:custGeom>
          <a:ln w="381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87280" y="2303008"/>
            <a:ext cx="184785" cy="167005"/>
          </a:xfrm>
          <a:custGeom>
            <a:avLst/>
            <a:gdLst/>
            <a:ahLst/>
            <a:cxnLst/>
            <a:rect l="l" t="t" r="r" b="b"/>
            <a:pathLst>
              <a:path w="184784" h="167005">
                <a:moveTo>
                  <a:pt x="85680" y="0"/>
                </a:moveTo>
                <a:lnTo>
                  <a:pt x="0" y="166696"/>
                </a:lnTo>
                <a:lnTo>
                  <a:pt x="184765" y="135223"/>
                </a:lnTo>
                <a:lnTo>
                  <a:pt x="101417" y="92382"/>
                </a:lnTo>
                <a:lnTo>
                  <a:pt x="8568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70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3811" y="2036851"/>
            <a:ext cx="8172075" cy="5679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6" name="object 6"/>
          <p:cNvSpPr/>
          <p:nvPr/>
        </p:nvSpPr>
        <p:spPr>
          <a:xfrm>
            <a:off x="6536531" y="3730638"/>
            <a:ext cx="7524300" cy="510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7" name="object 7"/>
          <p:cNvSpPr/>
          <p:nvPr/>
        </p:nvSpPr>
        <p:spPr>
          <a:xfrm>
            <a:off x="10546271" y="0"/>
            <a:ext cx="6477000" cy="4130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9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B5D5D2-863C-2A9F-AC44-79C4B571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ColorSchemeDesigner.com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08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4359335" y="1752600"/>
            <a:ext cx="8621592" cy="6995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279E3-78F5-67E8-CD9F-78869A4D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Colormine.org</a:t>
            </a:r>
            <a:r>
              <a:rPr lang="en-US" dirty="0"/>
              <a:t>/color-converter</a:t>
            </a:r>
          </a:p>
        </p:txBody>
      </p:sp>
    </p:spTree>
    <p:extLst>
      <p:ext uri="{BB962C8B-B14F-4D97-AF65-F5344CB8AC3E}">
        <p14:creationId xmlns:p14="http://schemas.microsoft.com/office/powerpoint/2010/main" val="1694238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376" t="13333" r="25208" b="23333"/>
          <a:stretch/>
        </p:blipFill>
        <p:spPr>
          <a:xfrm>
            <a:off x="4585026" y="2133600"/>
            <a:ext cx="8170209" cy="6362048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B987CC-6A89-1EAB-F475-1AC617E1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Vischeck.com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93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3241</TotalTime>
  <Words>1482</Words>
  <Application>Microsoft Macintosh PowerPoint</Application>
  <PresentationFormat>Custom</PresentationFormat>
  <Paragraphs>261</Paragraphs>
  <Slides>92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3" baseType="lpstr">
      <vt:lpstr>Arial</vt:lpstr>
      <vt:lpstr>Calibri</vt:lpstr>
      <vt:lpstr>Calibri Light</vt:lpstr>
      <vt:lpstr>Consolas</vt:lpstr>
      <vt:lpstr>Courier New</vt:lpstr>
      <vt:lpstr>Gill Sans</vt:lpstr>
      <vt:lpstr>Gill Sans MT</vt:lpstr>
      <vt:lpstr>Lucida Sans</vt:lpstr>
      <vt:lpstr>Nunito</vt:lpstr>
      <vt:lpstr>Times New Roman</vt:lpstr>
      <vt:lpstr>1_Office Theme</vt:lpstr>
      <vt:lpstr>Perception &amp; Visualization</vt:lpstr>
      <vt:lpstr>PowerPoint Presentation</vt:lpstr>
      <vt:lpstr>PowerPoint Presentation</vt:lpstr>
      <vt:lpstr>Blind Spot</vt:lpstr>
      <vt:lpstr>PowerPoint Presentation</vt:lpstr>
      <vt:lpstr>Foviation</vt:lpstr>
      <vt:lpstr>Takeaway </vt:lpstr>
      <vt:lpstr>receptive field</vt:lpstr>
      <vt:lpstr>PowerPoint Presentation</vt:lpstr>
      <vt:lpstr>Hermann grid effect</vt:lpstr>
      <vt:lpstr>PowerPoint Presentation</vt:lpstr>
      <vt:lpstr>Cornsweet Illusion</vt:lpstr>
      <vt:lpstr>Cornsweet Illusion</vt:lpstr>
      <vt:lpstr>Cornsweet Illusion</vt:lpstr>
      <vt:lpstr>Takeaway</vt:lpstr>
      <vt:lpstr>WEBER’S LAW</vt:lpstr>
      <vt:lpstr>AXIS OF ALIGNMENT</vt:lpstr>
      <vt:lpstr>AXIS OF ALIGNMENT</vt:lpstr>
      <vt:lpstr>simultaneous contrast</vt:lpstr>
      <vt:lpstr>SIMULTANEOUS CONTRAST</vt:lpstr>
      <vt:lpstr>SIMULTANEOUS CONTRAST</vt:lpstr>
      <vt:lpstr>SIMULTANEOUS CONTRAST</vt:lpstr>
      <vt:lpstr>SIMULTANEOUS CONTRAST</vt:lpstr>
      <vt:lpstr>Takeaway</vt:lpstr>
      <vt:lpstr>Pick the outlier</vt:lpstr>
      <vt:lpstr>Pick the outlier</vt:lpstr>
      <vt:lpstr>BASIC POPOUT  CHANNELS</vt:lpstr>
      <vt:lpstr>Pick the outlier</vt:lpstr>
      <vt:lpstr>CONJUNCTION (or, why to use a single channel at a time)</vt:lpstr>
      <vt:lpstr>Takeaway</vt:lpstr>
      <vt:lpstr>Gestalt principles</vt:lpstr>
      <vt:lpstr>similarity</vt:lpstr>
      <vt:lpstr>similarity</vt:lpstr>
      <vt:lpstr>proximity</vt:lpstr>
      <vt:lpstr>proximity</vt:lpstr>
      <vt:lpstr>connectedness</vt:lpstr>
      <vt:lpstr>grouping</vt:lpstr>
      <vt:lpstr>grouping</vt:lpstr>
      <vt:lpstr>continuity</vt:lpstr>
      <vt:lpstr>continuity</vt:lpstr>
      <vt:lpstr>closure</vt:lpstr>
      <vt:lpstr>figure / ground</vt:lpstr>
      <vt:lpstr>common fate</vt:lpstr>
      <vt:lpstr>Gestalt principles</vt:lpstr>
      <vt:lpstr>Takeaways</vt:lpstr>
      <vt:lpstr>Color</vt:lpstr>
      <vt:lpstr>PowerPoint Presentation</vt:lpstr>
      <vt:lpstr>Cone Response</vt:lpstr>
      <vt:lpstr>ADDITIVE COLOR</vt:lpstr>
      <vt:lpstr>SUBTRACTIVE COLOR</vt:lpstr>
      <vt:lpstr>HSV [B, L, I] (additive)</vt:lpstr>
      <vt:lpstr>CIE LAB/LUV</vt:lpstr>
      <vt:lpstr>COLOR BLINDNESS</vt:lpstr>
      <vt:lpstr>PowerPoint Presentation</vt:lpstr>
      <vt:lpstr>PowerPoint Presentation</vt:lpstr>
      <vt:lpstr>PowerPoint Presentation</vt:lpstr>
      <vt:lpstr>PowerPoint Presentation</vt:lpstr>
      <vt:lpstr>Takeaway</vt:lpstr>
      <vt:lpstr>Contrast Sensitivity</vt:lpstr>
      <vt:lpstr>Takeaway</vt:lpstr>
      <vt:lpstr>Color Relativity</vt:lpstr>
      <vt:lpstr>Color Relativity</vt:lpstr>
      <vt:lpstr>Color Relativity</vt:lpstr>
      <vt:lpstr>Color Relativity</vt:lpstr>
      <vt:lpstr>Color Relativity</vt:lpstr>
      <vt:lpstr>PowerPoint Presentation</vt:lpstr>
      <vt:lpstr>Color Relativity</vt:lpstr>
      <vt:lpstr>Takeaway</vt:lpstr>
      <vt:lpstr>luminance contrast</vt:lpstr>
      <vt:lpstr>size &amp; color</vt:lpstr>
      <vt:lpstr>guidelines</vt:lpstr>
      <vt:lpstr>what is a colormap?</vt:lpstr>
      <vt:lpstr>guidelines</vt:lpstr>
      <vt:lpstr>hues for categories</vt:lpstr>
      <vt:lpstr>distinguishability</vt:lpstr>
      <vt:lpstr>order these colors…</vt:lpstr>
      <vt:lpstr>order these colors…</vt:lpstr>
      <vt:lpstr>order these colors…</vt:lpstr>
      <vt:lpstr>guidelines</vt:lpstr>
      <vt:lpstr>rainbow colormaps: challenges</vt:lpstr>
      <vt:lpstr>Color section Guidelines</vt:lpstr>
      <vt:lpstr>Color Harmonies</vt:lpstr>
      <vt:lpstr>LOOK TO NATURE</vt:lpstr>
      <vt:lpstr>AVOIDANCE OF COLOR</vt:lpstr>
      <vt:lpstr>Get it right in black and white    - Maureen Stone </vt:lpstr>
      <vt:lpstr>Tools for Color</vt:lpstr>
      <vt:lpstr>Colorbrewer2.org</vt:lpstr>
      <vt:lpstr>MUDCU.BE/sphere</vt:lpstr>
      <vt:lpstr>Kuler.adobe.com</vt:lpstr>
      <vt:lpstr>ColorSchemeDesigner.com</vt:lpstr>
      <vt:lpstr>Colormine.org/color-converter</vt:lpstr>
      <vt:lpstr>Vischeck.com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Rosen</dc:creator>
  <cp:lastModifiedBy>Paul Rosen</cp:lastModifiedBy>
  <cp:revision>74</cp:revision>
  <dcterms:created xsi:type="dcterms:W3CDTF">2015-03-11T16:30:57Z</dcterms:created>
  <dcterms:modified xsi:type="dcterms:W3CDTF">2023-02-27T16:14:09Z</dcterms:modified>
</cp:coreProperties>
</file>